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28"/>
  </p:notesMasterIdLst>
  <p:sldIdLst>
    <p:sldId id="256" r:id="rId2"/>
    <p:sldId id="283" r:id="rId3"/>
    <p:sldId id="257" r:id="rId4"/>
    <p:sldId id="258" r:id="rId5"/>
    <p:sldId id="259" r:id="rId6"/>
    <p:sldId id="260" r:id="rId7"/>
    <p:sldId id="284" r:id="rId8"/>
    <p:sldId id="285" r:id="rId9"/>
    <p:sldId id="263" r:id="rId10"/>
    <p:sldId id="279" r:id="rId11"/>
    <p:sldId id="265" r:id="rId12"/>
    <p:sldId id="286" r:id="rId13"/>
    <p:sldId id="287" r:id="rId14"/>
    <p:sldId id="271" r:id="rId15"/>
    <p:sldId id="273" r:id="rId16"/>
    <p:sldId id="264" r:id="rId17"/>
    <p:sldId id="274" r:id="rId18"/>
    <p:sldId id="275" r:id="rId19"/>
    <p:sldId id="276" r:id="rId20"/>
    <p:sldId id="277" r:id="rId21"/>
    <p:sldId id="278" r:id="rId22"/>
    <p:sldId id="280" r:id="rId23"/>
    <p:sldId id="281" r:id="rId24"/>
    <p:sldId id="282" r:id="rId25"/>
    <p:sldId id="261"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AEA9DD-6516-4E8A-8A7B-DE0420590FC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D5AB71-D986-4429-8BBF-32BE6DE9E515}">
      <dgm:prSet/>
      <dgm:spPr/>
      <dgm:t>
        <a:bodyPr/>
        <a:lstStyle/>
        <a:p>
          <a:pPr>
            <a:lnSpc>
              <a:spcPct val="100000"/>
            </a:lnSpc>
          </a:pPr>
          <a:r>
            <a:rPr lang="en-US"/>
            <a:t>Our project mainly focuses on the Paris Olympics 2024 dataset which includes the comprehensive details about participating nations, sports, athletes, and events. Our main objective was to uncover key trends and insights, such as medal predictions, participation analysis, and the diversity of represented sports, consistently performing countries, players and most dominating sport.</a:t>
          </a:r>
          <a:endParaRPr lang="en-US" dirty="0"/>
        </a:p>
      </dgm:t>
    </dgm:pt>
    <dgm:pt modelId="{3B3EE0DF-7726-45B4-B4CC-15D873872181}" type="parTrans" cxnId="{44AC2341-EF83-4021-B42B-DAD7C231A1BB}">
      <dgm:prSet/>
      <dgm:spPr/>
      <dgm:t>
        <a:bodyPr/>
        <a:lstStyle/>
        <a:p>
          <a:endParaRPr lang="en-US"/>
        </a:p>
      </dgm:t>
    </dgm:pt>
    <dgm:pt modelId="{692E1198-FE66-49B7-AC53-485B1D0690C1}" type="sibTrans" cxnId="{44AC2341-EF83-4021-B42B-DAD7C231A1BB}">
      <dgm:prSet/>
      <dgm:spPr/>
      <dgm:t>
        <a:bodyPr/>
        <a:lstStyle/>
        <a:p>
          <a:endParaRPr lang="en-US"/>
        </a:p>
      </dgm:t>
    </dgm:pt>
    <dgm:pt modelId="{D754712A-EBEF-4CD7-8EE2-0F3C12013DCC}">
      <dgm:prSet/>
      <dgm:spPr/>
      <dgm:t>
        <a:bodyPr/>
        <a:lstStyle/>
        <a:p>
          <a:pPr>
            <a:lnSpc>
              <a:spcPct val="100000"/>
            </a:lnSpc>
          </a:pPr>
          <a:r>
            <a:rPr lang="en-US" dirty="0"/>
            <a:t>We utilized tools like Python and Power Bi to create visualizations that highlight data patterns. By exploring correlations between factors like participation, disciplines, and medal counts, countries, we aimed to understand the factors influencing Olympic success. We also focused on showcasing gender representation and country-wise participation over time.</a:t>
          </a:r>
        </a:p>
      </dgm:t>
    </dgm:pt>
    <dgm:pt modelId="{461C1FF8-35CF-49BD-9807-7BCF73A58D5B}" type="parTrans" cxnId="{CC53F87D-D6B3-446E-888C-F6193172B83E}">
      <dgm:prSet/>
      <dgm:spPr/>
      <dgm:t>
        <a:bodyPr/>
        <a:lstStyle/>
        <a:p>
          <a:endParaRPr lang="en-US"/>
        </a:p>
      </dgm:t>
    </dgm:pt>
    <dgm:pt modelId="{BEE5EBFD-EF9B-4AC4-ADB4-0BE7A293F170}" type="sibTrans" cxnId="{CC53F87D-D6B3-446E-888C-F6193172B83E}">
      <dgm:prSet/>
      <dgm:spPr/>
      <dgm:t>
        <a:bodyPr/>
        <a:lstStyle/>
        <a:p>
          <a:endParaRPr lang="en-US"/>
        </a:p>
      </dgm:t>
    </dgm:pt>
    <dgm:pt modelId="{7AE53D92-72B7-4066-ACDD-3AB8955EE22B}">
      <dgm:prSet/>
      <dgm:spPr/>
      <dgm:t>
        <a:bodyPr/>
        <a:lstStyle/>
        <a:p>
          <a:pPr>
            <a:lnSpc>
              <a:spcPct val="100000"/>
            </a:lnSpc>
          </a:pPr>
          <a:r>
            <a:rPr lang="en-US" dirty="0"/>
            <a:t>The goal behind choosing this dataset was to combine our passion for sports with data visualization to create engaging insights for sports enthusiasts. Our project highlights trends and patterns in the Olympics, helping fans better understand the event and enabling businesses to leverage these insights for growth opportunities in the sports industry.</a:t>
          </a:r>
        </a:p>
      </dgm:t>
    </dgm:pt>
    <dgm:pt modelId="{B8F409AD-EFAF-4F64-A913-C6BAE4189AE6}" type="parTrans" cxnId="{3B475EB5-8353-4A7E-8AB3-4D856D171363}">
      <dgm:prSet/>
      <dgm:spPr/>
      <dgm:t>
        <a:bodyPr/>
        <a:lstStyle/>
        <a:p>
          <a:endParaRPr lang="en-US"/>
        </a:p>
      </dgm:t>
    </dgm:pt>
    <dgm:pt modelId="{5E106504-ECFE-41A8-9EDD-D9F320DB5919}" type="sibTrans" cxnId="{3B475EB5-8353-4A7E-8AB3-4D856D171363}">
      <dgm:prSet/>
      <dgm:spPr/>
      <dgm:t>
        <a:bodyPr/>
        <a:lstStyle/>
        <a:p>
          <a:endParaRPr lang="en-US"/>
        </a:p>
      </dgm:t>
    </dgm:pt>
    <dgm:pt modelId="{975D0B26-F505-4FC4-A2FC-4DC789A45398}" type="pres">
      <dgm:prSet presAssocID="{79AEA9DD-6516-4E8A-8A7B-DE0420590FC2}" presName="root" presStyleCnt="0">
        <dgm:presLayoutVars>
          <dgm:dir/>
          <dgm:resizeHandles val="exact"/>
        </dgm:presLayoutVars>
      </dgm:prSet>
      <dgm:spPr/>
    </dgm:pt>
    <dgm:pt modelId="{A31A726F-8FFB-4682-9CDF-30561F547C1A}" type="pres">
      <dgm:prSet presAssocID="{73D5AB71-D986-4429-8BBF-32BE6DE9E515}" presName="compNode" presStyleCnt="0"/>
      <dgm:spPr/>
    </dgm:pt>
    <dgm:pt modelId="{5ACA0FF1-E840-4BF1-87CF-B8F8895D3F9E}" type="pres">
      <dgm:prSet presAssocID="{73D5AB71-D986-4429-8BBF-32BE6DE9E515}" presName="bgRect" presStyleLbl="bgShp" presStyleIdx="0" presStyleCnt="3"/>
      <dgm:spPr/>
    </dgm:pt>
    <dgm:pt modelId="{600A8FAC-3F4B-4280-A01A-B97FE34A9BF3}" type="pres">
      <dgm:prSet presAssocID="{73D5AB71-D986-4429-8BBF-32BE6DE9E5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al"/>
        </a:ext>
      </dgm:extLst>
    </dgm:pt>
    <dgm:pt modelId="{5A5EED6B-5C78-4D25-99BD-49523A39A55B}" type="pres">
      <dgm:prSet presAssocID="{73D5AB71-D986-4429-8BBF-32BE6DE9E515}" presName="spaceRect" presStyleCnt="0"/>
      <dgm:spPr/>
    </dgm:pt>
    <dgm:pt modelId="{C9848A5C-F985-449B-A8AB-8C9BEF07DA13}" type="pres">
      <dgm:prSet presAssocID="{73D5AB71-D986-4429-8BBF-32BE6DE9E515}" presName="parTx" presStyleLbl="revTx" presStyleIdx="0" presStyleCnt="3">
        <dgm:presLayoutVars>
          <dgm:chMax val="0"/>
          <dgm:chPref val="0"/>
        </dgm:presLayoutVars>
      </dgm:prSet>
      <dgm:spPr/>
    </dgm:pt>
    <dgm:pt modelId="{9232295B-1F39-4CF2-A6B4-D76709A41BCE}" type="pres">
      <dgm:prSet presAssocID="{692E1198-FE66-49B7-AC53-485B1D0690C1}" presName="sibTrans" presStyleCnt="0"/>
      <dgm:spPr/>
    </dgm:pt>
    <dgm:pt modelId="{FEBB73E3-0ED5-42CC-BEF8-9B0CDB35720F}" type="pres">
      <dgm:prSet presAssocID="{D754712A-EBEF-4CD7-8EE2-0F3C12013DCC}" presName="compNode" presStyleCnt="0"/>
      <dgm:spPr/>
    </dgm:pt>
    <dgm:pt modelId="{93E62552-FC6D-47CC-A418-86D46E8438BE}" type="pres">
      <dgm:prSet presAssocID="{D754712A-EBEF-4CD7-8EE2-0F3C12013DCC}" presName="bgRect" presStyleLbl="bgShp" presStyleIdx="1" presStyleCnt="3"/>
      <dgm:spPr/>
    </dgm:pt>
    <dgm:pt modelId="{A195E880-B0C0-496F-A032-56ADD293B840}" type="pres">
      <dgm:prSet presAssocID="{D754712A-EBEF-4CD7-8EE2-0F3C12013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B48208C-D260-4859-996F-1D96BA2F4A00}" type="pres">
      <dgm:prSet presAssocID="{D754712A-EBEF-4CD7-8EE2-0F3C12013DCC}" presName="spaceRect" presStyleCnt="0"/>
      <dgm:spPr/>
    </dgm:pt>
    <dgm:pt modelId="{3B66E9AA-72B1-42BB-AD02-59CFB599EFEF}" type="pres">
      <dgm:prSet presAssocID="{D754712A-EBEF-4CD7-8EE2-0F3C12013DCC}" presName="parTx" presStyleLbl="revTx" presStyleIdx="1" presStyleCnt="3">
        <dgm:presLayoutVars>
          <dgm:chMax val="0"/>
          <dgm:chPref val="0"/>
        </dgm:presLayoutVars>
      </dgm:prSet>
      <dgm:spPr/>
    </dgm:pt>
    <dgm:pt modelId="{54A47D55-5DD8-4A66-890B-FF9218E7A23E}" type="pres">
      <dgm:prSet presAssocID="{BEE5EBFD-EF9B-4AC4-ADB4-0BE7A293F170}" presName="sibTrans" presStyleCnt="0"/>
      <dgm:spPr/>
    </dgm:pt>
    <dgm:pt modelId="{6F9C0C98-DF03-4127-B4F5-4F7292343B1C}" type="pres">
      <dgm:prSet presAssocID="{7AE53D92-72B7-4066-ACDD-3AB8955EE22B}" presName="compNode" presStyleCnt="0"/>
      <dgm:spPr/>
    </dgm:pt>
    <dgm:pt modelId="{AF7ABC13-E9AA-4DF8-8EE9-21B659AE6FD5}" type="pres">
      <dgm:prSet presAssocID="{7AE53D92-72B7-4066-ACDD-3AB8955EE22B}" presName="bgRect" presStyleLbl="bgShp" presStyleIdx="2" presStyleCnt="3"/>
      <dgm:spPr/>
    </dgm:pt>
    <dgm:pt modelId="{9C92CDB6-034F-40E2-A5F3-A1068FFF77FF}" type="pres">
      <dgm:prSet presAssocID="{7AE53D92-72B7-4066-ACDD-3AB8955EE2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F60257D7-5F03-426C-9EA9-6978DA207CB0}" type="pres">
      <dgm:prSet presAssocID="{7AE53D92-72B7-4066-ACDD-3AB8955EE22B}" presName="spaceRect" presStyleCnt="0"/>
      <dgm:spPr/>
    </dgm:pt>
    <dgm:pt modelId="{118A1104-ADCE-48E4-B7D1-800D39C83C65}" type="pres">
      <dgm:prSet presAssocID="{7AE53D92-72B7-4066-ACDD-3AB8955EE22B}" presName="parTx" presStyleLbl="revTx" presStyleIdx="2" presStyleCnt="3">
        <dgm:presLayoutVars>
          <dgm:chMax val="0"/>
          <dgm:chPref val="0"/>
        </dgm:presLayoutVars>
      </dgm:prSet>
      <dgm:spPr/>
    </dgm:pt>
  </dgm:ptLst>
  <dgm:cxnLst>
    <dgm:cxn modelId="{44AC2341-EF83-4021-B42B-DAD7C231A1BB}" srcId="{79AEA9DD-6516-4E8A-8A7B-DE0420590FC2}" destId="{73D5AB71-D986-4429-8BBF-32BE6DE9E515}" srcOrd="0" destOrd="0" parTransId="{3B3EE0DF-7726-45B4-B4CC-15D873872181}" sibTransId="{692E1198-FE66-49B7-AC53-485B1D0690C1}"/>
    <dgm:cxn modelId="{904B3347-A619-42B9-82D5-E5F59A9BB2F5}" type="presOf" srcId="{73D5AB71-D986-4429-8BBF-32BE6DE9E515}" destId="{C9848A5C-F985-449B-A8AB-8C9BEF07DA13}" srcOrd="0" destOrd="0" presId="urn:microsoft.com/office/officeart/2018/2/layout/IconVerticalSolidList"/>
    <dgm:cxn modelId="{6C54216D-292C-4E6C-A38A-FB63C8E89B4A}" type="presOf" srcId="{D754712A-EBEF-4CD7-8EE2-0F3C12013DCC}" destId="{3B66E9AA-72B1-42BB-AD02-59CFB599EFEF}" srcOrd="0" destOrd="0" presId="urn:microsoft.com/office/officeart/2018/2/layout/IconVerticalSolidList"/>
    <dgm:cxn modelId="{CC53F87D-D6B3-446E-888C-F6193172B83E}" srcId="{79AEA9DD-6516-4E8A-8A7B-DE0420590FC2}" destId="{D754712A-EBEF-4CD7-8EE2-0F3C12013DCC}" srcOrd="1" destOrd="0" parTransId="{461C1FF8-35CF-49BD-9807-7BCF73A58D5B}" sibTransId="{BEE5EBFD-EF9B-4AC4-ADB4-0BE7A293F170}"/>
    <dgm:cxn modelId="{0B645881-CF3C-4FB4-8D19-3848439682AC}" type="presOf" srcId="{79AEA9DD-6516-4E8A-8A7B-DE0420590FC2}" destId="{975D0B26-F505-4FC4-A2FC-4DC789A45398}" srcOrd="0" destOrd="0" presId="urn:microsoft.com/office/officeart/2018/2/layout/IconVerticalSolidList"/>
    <dgm:cxn modelId="{B29CEAB0-8FAB-48B7-B608-792AA7448C71}" type="presOf" srcId="{7AE53D92-72B7-4066-ACDD-3AB8955EE22B}" destId="{118A1104-ADCE-48E4-B7D1-800D39C83C65}" srcOrd="0" destOrd="0" presId="urn:microsoft.com/office/officeart/2018/2/layout/IconVerticalSolidList"/>
    <dgm:cxn modelId="{3B475EB5-8353-4A7E-8AB3-4D856D171363}" srcId="{79AEA9DD-6516-4E8A-8A7B-DE0420590FC2}" destId="{7AE53D92-72B7-4066-ACDD-3AB8955EE22B}" srcOrd="2" destOrd="0" parTransId="{B8F409AD-EFAF-4F64-A913-C6BAE4189AE6}" sibTransId="{5E106504-ECFE-41A8-9EDD-D9F320DB5919}"/>
    <dgm:cxn modelId="{A8C17171-62BF-4DDB-9C77-DB882818A227}" type="presParOf" srcId="{975D0B26-F505-4FC4-A2FC-4DC789A45398}" destId="{A31A726F-8FFB-4682-9CDF-30561F547C1A}" srcOrd="0" destOrd="0" presId="urn:microsoft.com/office/officeart/2018/2/layout/IconVerticalSolidList"/>
    <dgm:cxn modelId="{AB63D8F9-53E2-4875-A0BC-678BA9D011E8}" type="presParOf" srcId="{A31A726F-8FFB-4682-9CDF-30561F547C1A}" destId="{5ACA0FF1-E840-4BF1-87CF-B8F8895D3F9E}" srcOrd="0" destOrd="0" presId="urn:microsoft.com/office/officeart/2018/2/layout/IconVerticalSolidList"/>
    <dgm:cxn modelId="{5391D79E-B41D-4A27-80DC-3AC681E7E59E}" type="presParOf" srcId="{A31A726F-8FFB-4682-9CDF-30561F547C1A}" destId="{600A8FAC-3F4B-4280-A01A-B97FE34A9BF3}" srcOrd="1" destOrd="0" presId="urn:microsoft.com/office/officeart/2018/2/layout/IconVerticalSolidList"/>
    <dgm:cxn modelId="{3F9E8AC1-8838-4DF2-A934-62098AF95F08}" type="presParOf" srcId="{A31A726F-8FFB-4682-9CDF-30561F547C1A}" destId="{5A5EED6B-5C78-4D25-99BD-49523A39A55B}" srcOrd="2" destOrd="0" presId="urn:microsoft.com/office/officeart/2018/2/layout/IconVerticalSolidList"/>
    <dgm:cxn modelId="{11BFBC2B-D535-453A-B8F4-58A771D8402C}" type="presParOf" srcId="{A31A726F-8FFB-4682-9CDF-30561F547C1A}" destId="{C9848A5C-F985-449B-A8AB-8C9BEF07DA13}" srcOrd="3" destOrd="0" presId="urn:microsoft.com/office/officeart/2018/2/layout/IconVerticalSolidList"/>
    <dgm:cxn modelId="{F25381EE-CED1-49C1-8E62-05A0ABCAAB48}" type="presParOf" srcId="{975D0B26-F505-4FC4-A2FC-4DC789A45398}" destId="{9232295B-1F39-4CF2-A6B4-D76709A41BCE}" srcOrd="1" destOrd="0" presId="urn:microsoft.com/office/officeart/2018/2/layout/IconVerticalSolidList"/>
    <dgm:cxn modelId="{1BEA0F62-2637-4DE1-ADD0-CE500C4194DA}" type="presParOf" srcId="{975D0B26-F505-4FC4-A2FC-4DC789A45398}" destId="{FEBB73E3-0ED5-42CC-BEF8-9B0CDB35720F}" srcOrd="2" destOrd="0" presId="urn:microsoft.com/office/officeart/2018/2/layout/IconVerticalSolidList"/>
    <dgm:cxn modelId="{43D87AC4-270A-4363-9449-2AFDD25D374B}" type="presParOf" srcId="{FEBB73E3-0ED5-42CC-BEF8-9B0CDB35720F}" destId="{93E62552-FC6D-47CC-A418-86D46E8438BE}" srcOrd="0" destOrd="0" presId="urn:microsoft.com/office/officeart/2018/2/layout/IconVerticalSolidList"/>
    <dgm:cxn modelId="{5DE3DC82-51B8-4271-A258-E218E5E5DA24}" type="presParOf" srcId="{FEBB73E3-0ED5-42CC-BEF8-9B0CDB35720F}" destId="{A195E880-B0C0-496F-A032-56ADD293B840}" srcOrd="1" destOrd="0" presId="urn:microsoft.com/office/officeart/2018/2/layout/IconVerticalSolidList"/>
    <dgm:cxn modelId="{F2A5FEB3-BAE3-479B-8345-60271D6FEA54}" type="presParOf" srcId="{FEBB73E3-0ED5-42CC-BEF8-9B0CDB35720F}" destId="{0B48208C-D260-4859-996F-1D96BA2F4A00}" srcOrd="2" destOrd="0" presId="urn:microsoft.com/office/officeart/2018/2/layout/IconVerticalSolidList"/>
    <dgm:cxn modelId="{4A78BC19-D454-4CAF-BF92-ED0969AE34A9}" type="presParOf" srcId="{FEBB73E3-0ED5-42CC-BEF8-9B0CDB35720F}" destId="{3B66E9AA-72B1-42BB-AD02-59CFB599EFEF}" srcOrd="3" destOrd="0" presId="urn:microsoft.com/office/officeart/2018/2/layout/IconVerticalSolidList"/>
    <dgm:cxn modelId="{C0B44093-CEEE-477C-9400-E514A7C1E905}" type="presParOf" srcId="{975D0B26-F505-4FC4-A2FC-4DC789A45398}" destId="{54A47D55-5DD8-4A66-890B-FF9218E7A23E}" srcOrd="3" destOrd="0" presId="urn:microsoft.com/office/officeart/2018/2/layout/IconVerticalSolidList"/>
    <dgm:cxn modelId="{10B9814F-8C2B-49B7-BF9F-309511E7D4BE}" type="presParOf" srcId="{975D0B26-F505-4FC4-A2FC-4DC789A45398}" destId="{6F9C0C98-DF03-4127-B4F5-4F7292343B1C}" srcOrd="4" destOrd="0" presId="urn:microsoft.com/office/officeart/2018/2/layout/IconVerticalSolidList"/>
    <dgm:cxn modelId="{2A3A07CB-1AE2-4A8D-BC5C-9E2D4C6F727C}" type="presParOf" srcId="{6F9C0C98-DF03-4127-B4F5-4F7292343B1C}" destId="{AF7ABC13-E9AA-4DF8-8EE9-21B659AE6FD5}" srcOrd="0" destOrd="0" presId="urn:microsoft.com/office/officeart/2018/2/layout/IconVerticalSolidList"/>
    <dgm:cxn modelId="{67A4F93A-AFB5-40CD-9216-8891E9CCC044}" type="presParOf" srcId="{6F9C0C98-DF03-4127-B4F5-4F7292343B1C}" destId="{9C92CDB6-034F-40E2-A5F3-A1068FFF77FF}" srcOrd="1" destOrd="0" presId="urn:microsoft.com/office/officeart/2018/2/layout/IconVerticalSolidList"/>
    <dgm:cxn modelId="{A3E4CFA7-56B2-4B50-B77C-ECDD789659F4}" type="presParOf" srcId="{6F9C0C98-DF03-4127-B4F5-4F7292343B1C}" destId="{F60257D7-5F03-426C-9EA9-6978DA207CB0}" srcOrd="2" destOrd="0" presId="urn:microsoft.com/office/officeart/2018/2/layout/IconVerticalSolidList"/>
    <dgm:cxn modelId="{8BE1AC5F-6446-43C8-8559-EA86C15B528D}" type="presParOf" srcId="{6F9C0C98-DF03-4127-B4F5-4F7292343B1C}" destId="{118A1104-ADCE-48E4-B7D1-800D39C83C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87DC6C-5EA4-4EB5-A42D-4C0866557B77}"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E8ADDAF8-74A2-4FA0-9787-9EC5324C029E}">
      <dgm:prSet/>
      <dgm:spPr/>
      <dgm:t>
        <a:bodyPr/>
        <a:lstStyle/>
        <a:p>
          <a:r>
            <a:rPr lang="en-US" b="1" dirty="0"/>
            <a:t>Athlete-Level Performance</a:t>
          </a:r>
          <a:r>
            <a:rPr lang="en-US" dirty="0"/>
            <a:t>:</a:t>
          </a:r>
        </a:p>
      </dgm:t>
    </dgm:pt>
    <dgm:pt modelId="{B6BE3931-3933-46DC-B658-725EFEAC413B}" type="parTrans" cxnId="{9F7F05E2-5694-4AD1-BFD4-6C60EE972A6F}">
      <dgm:prSet/>
      <dgm:spPr/>
      <dgm:t>
        <a:bodyPr/>
        <a:lstStyle/>
        <a:p>
          <a:endParaRPr lang="en-US"/>
        </a:p>
      </dgm:t>
    </dgm:pt>
    <dgm:pt modelId="{F7FDA8A0-7FDA-4105-9601-5D317DDFC17F}" type="sibTrans" cxnId="{9F7F05E2-5694-4AD1-BFD4-6C60EE972A6F}">
      <dgm:prSet/>
      <dgm:spPr/>
      <dgm:t>
        <a:bodyPr/>
        <a:lstStyle/>
        <a:p>
          <a:endParaRPr lang="en-US"/>
        </a:p>
      </dgm:t>
    </dgm:pt>
    <dgm:pt modelId="{71342776-511D-4E8D-A79D-FE1DD4F6F76E}">
      <dgm:prSet/>
      <dgm:spPr/>
      <dgm:t>
        <a:bodyPr/>
        <a:lstStyle/>
        <a:p>
          <a:r>
            <a:rPr lang="en-US" dirty="0"/>
            <a:t>Which countries dominate specific sports consistently?</a:t>
          </a:r>
        </a:p>
      </dgm:t>
    </dgm:pt>
    <dgm:pt modelId="{F8E24CDB-868D-4067-AB44-09C98B0B23DA}" type="parTrans" cxnId="{72FF011A-93FB-4B05-9603-07512939A293}">
      <dgm:prSet/>
      <dgm:spPr/>
      <dgm:t>
        <a:bodyPr/>
        <a:lstStyle/>
        <a:p>
          <a:endParaRPr lang="en-US"/>
        </a:p>
      </dgm:t>
    </dgm:pt>
    <dgm:pt modelId="{35845E73-6D78-4C8B-9EE0-C28050BE888C}" type="sibTrans" cxnId="{72FF011A-93FB-4B05-9603-07512939A293}">
      <dgm:prSet/>
      <dgm:spPr/>
      <dgm:t>
        <a:bodyPr/>
        <a:lstStyle/>
        <a:p>
          <a:endParaRPr lang="en-US"/>
        </a:p>
      </dgm:t>
    </dgm:pt>
    <dgm:pt modelId="{8EFDBB11-E686-4CCC-B4E0-F09262F21AED}">
      <dgm:prSet/>
      <dgm:spPr/>
      <dgm:t>
        <a:bodyPr/>
        <a:lstStyle/>
        <a:p>
          <a:r>
            <a:rPr lang="en-US" b="1"/>
            <a:t>Economic Impact</a:t>
          </a:r>
          <a:r>
            <a:rPr lang="en-US"/>
            <a:t>:</a:t>
          </a:r>
        </a:p>
      </dgm:t>
    </dgm:pt>
    <dgm:pt modelId="{8B58E4D9-9DBA-435D-A4AA-C48C834E3065}" type="parTrans" cxnId="{F96EEE47-9CBD-4B68-926A-ECC56AEBEC3F}">
      <dgm:prSet/>
      <dgm:spPr/>
      <dgm:t>
        <a:bodyPr/>
        <a:lstStyle/>
        <a:p>
          <a:endParaRPr lang="en-US"/>
        </a:p>
      </dgm:t>
    </dgm:pt>
    <dgm:pt modelId="{88A2236D-B1C8-4116-A27A-69A099E422DE}" type="sibTrans" cxnId="{F96EEE47-9CBD-4B68-926A-ECC56AEBEC3F}">
      <dgm:prSet/>
      <dgm:spPr/>
      <dgm:t>
        <a:bodyPr/>
        <a:lstStyle/>
        <a:p>
          <a:endParaRPr lang="en-US"/>
        </a:p>
      </dgm:t>
    </dgm:pt>
    <dgm:pt modelId="{945B039C-102D-4AE6-B0B3-AFEA8ADE0FAD}">
      <dgm:prSet/>
      <dgm:spPr/>
      <dgm:t>
        <a:bodyPr/>
        <a:lstStyle/>
        <a:p>
          <a:r>
            <a:rPr lang="en-US"/>
            <a:t>How does medal success correlate with sponsorship revenue?</a:t>
          </a:r>
        </a:p>
      </dgm:t>
    </dgm:pt>
    <dgm:pt modelId="{966726ED-C4C8-4A13-AFE4-6ABBF8381BF5}" type="parTrans" cxnId="{56AB2573-3D9B-42F8-86E6-8E0A9B37B211}">
      <dgm:prSet/>
      <dgm:spPr/>
      <dgm:t>
        <a:bodyPr/>
        <a:lstStyle/>
        <a:p>
          <a:endParaRPr lang="en-US"/>
        </a:p>
      </dgm:t>
    </dgm:pt>
    <dgm:pt modelId="{6E80A08D-6F14-4290-A237-742EAA3F4823}" type="sibTrans" cxnId="{56AB2573-3D9B-42F8-86E6-8E0A9B37B211}">
      <dgm:prSet/>
      <dgm:spPr/>
      <dgm:t>
        <a:bodyPr/>
        <a:lstStyle/>
        <a:p>
          <a:endParaRPr lang="en-US"/>
        </a:p>
      </dgm:t>
    </dgm:pt>
    <dgm:pt modelId="{475C5E50-2D2A-4A78-91F5-E567E38B45D7}">
      <dgm:prSet/>
      <dgm:spPr/>
      <dgm:t>
        <a:bodyPr/>
        <a:lstStyle/>
        <a:p>
          <a:r>
            <a:rPr lang="en-US" dirty="0"/>
            <a:t>What is the financial impact of hosting events at certain venues?</a:t>
          </a:r>
        </a:p>
      </dgm:t>
    </dgm:pt>
    <dgm:pt modelId="{733DE26B-EAF4-4889-AEDB-6741C9038D5A}" type="parTrans" cxnId="{6A61FC09-FE2D-4BDD-ADA1-A5C64F3DFE1B}">
      <dgm:prSet/>
      <dgm:spPr/>
      <dgm:t>
        <a:bodyPr/>
        <a:lstStyle/>
        <a:p>
          <a:endParaRPr lang="en-US"/>
        </a:p>
      </dgm:t>
    </dgm:pt>
    <dgm:pt modelId="{1C9F7F31-1BBE-4830-BE51-63E4738276A4}" type="sibTrans" cxnId="{6A61FC09-FE2D-4BDD-ADA1-A5C64F3DFE1B}">
      <dgm:prSet/>
      <dgm:spPr/>
      <dgm:t>
        <a:bodyPr/>
        <a:lstStyle/>
        <a:p>
          <a:endParaRPr lang="en-US"/>
        </a:p>
      </dgm:t>
    </dgm:pt>
    <dgm:pt modelId="{A9A29151-5BC9-4D52-AE05-D3777BCB2662}">
      <dgm:prSet/>
      <dgm:spPr/>
      <dgm:t>
        <a:bodyPr/>
        <a:lstStyle/>
        <a:p>
          <a:r>
            <a:rPr lang="en-US" b="1"/>
            <a:t>Gender &amp; Diversity</a:t>
          </a:r>
          <a:r>
            <a:rPr lang="en-US"/>
            <a:t>:</a:t>
          </a:r>
        </a:p>
      </dgm:t>
    </dgm:pt>
    <dgm:pt modelId="{C406E352-1818-4F64-99FE-0C504134BA72}" type="parTrans" cxnId="{2ACE2343-0BE1-4BE6-811F-C74FE643E8F6}">
      <dgm:prSet/>
      <dgm:spPr/>
      <dgm:t>
        <a:bodyPr/>
        <a:lstStyle/>
        <a:p>
          <a:endParaRPr lang="en-US"/>
        </a:p>
      </dgm:t>
    </dgm:pt>
    <dgm:pt modelId="{3892213F-AB3A-4B44-B6AB-E59B6A884B2C}" type="sibTrans" cxnId="{2ACE2343-0BE1-4BE6-811F-C74FE643E8F6}">
      <dgm:prSet/>
      <dgm:spPr/>
      <dgm:t>
        <a:bodyPr/>
        <a:lstStyle/>
        <a:p>
          <a:endParaRPr lang="en-US"/>
        </a:p>
      </dgm:t>
    </dgm:pt>
    <dgm:pt modelId="{3A1A3FF7-86C2-4EE6-B691-FD06A7A85575}">
      <dgm:prSet/>
      <dgm:spPr/>
      <dgm:t>
        <a:bodyPr/>
        <a:lstStyle/>
        <a:p>
          <a:r>
            <a:rPr lang="en-US"/>
            <a:t>How do male vs. female participation and success trends differ?</a:t>
          </a:r>
        </a:p>
      </dgm:t>
    </dgm:pt>
    <dgm:pt modelId="{2B8490F6-02DA-4C94-82BE-8D48AA168F04}" type="parTrans" cxnId="{57093EBF-CFB9-4223-A12C-142A986C3032}">
      <dgm:prSet/>
      <dgm:spPr/>
      <dgm:t>
        <a:bodyPr/>
        <a:lstStyle/>
        <a:p>
          <a:endParaRPr lang="en-US"/>
        </a:p>
      </dgm:t>
    </dgm:pt>
    <dgm:pt modelId="{A0EE0852-3FD0-46B2-87D8-4AF5B2A2CD37}" type="sibTrans" cxnId="{57093EBF-CFB9-4223-A12C-142A986C3032}">
      <dgm:prSet/>
      <dgm:spPr/>
      <dgm:t>
        <a:bodyPr/>
        <a:lstStyle/>
        <a:p>
          <a:endParaRPr lang="en-US"/>
        </a:p>
      </dgm:t>
    </dgm:pt>
    <dgm:pt modelId="{1DDC282D-97A7-4447-BDAC-F8973BE12BB9}">
      <dgm:prSet/>
      <dgm:spPr/>
      <dgm:t>
        <a:bodyPr/>
        <a:lstStyle/>
        <a:p>
          <a:r>
            <a:rPr lang="en-US"/>
            <a:t>How has athlete diversity evolved over time?</a:t>
          </a:r>
        </a:p>
      </dgm:t>
    </dgm:pt>
    <dgm:pt modelId="{00312C00-6B22-47B1-94FF-2B96687FB600}" type="parTrans" cxnId="{A57D7924-AC66-40F2-A0A9-6C84D85CCCFA}">
      <dgm:prSet/>
      <dgm:spPr/>
      <dgm:t>
        <a:bodyPr/>
        <a:lstStyle/>
        <a:p>
          <a:endParaRPr lang="en-US"/>
        </a:p>
      </dgm:t>
    </dgm:pt>
    <dgm:pt modelId="{7825545E-0422-409A-B319-B673AE505B43}" type="sibTrans" cxnId="{A57D7924-AC66-40F2-A0A9-6C84D85CCCFA}">
      <dgm:prSet/>
      <dgm:spPr/>
      <dgm:t>
        <a:bodyPr/>
        <a:lstStyle/>
        <a:p>
          <a:endParaRPr lang="en-US"/>
        </a:p>
      </dgm:t>
    </dgm:pt>
    <dgm:pt modelId="{1CAB2C06-B60E-4CC2-9EC4-36A189702DC4}">
      <dgm:prSet/>
      <dgm:spPr/>
      <dgm:t>
        <a:bodyPr/>
        <a:lstStyle/>
        <a:p>
          <a:r>
            <a:rPr lang="en-US" b="1"/>
            <a:t>Ticketing &amp; Attendance</a:t>
          </a:r>
          <a:r>
            <a:rPr lang="en-US"/>
            <a:t>:</a:t>
          </a:r>
        </a:p>
      </dgm:t>
    </dgm:pt>
    <dgm:pt modelId="{8D47C437-8879-49A1-AE7D-A1C8E7664206}" type="parTrans" cxnId="{4CAD777F-82E5-43BF-BF60-E5E21B48B06F}">
      <dgm:prSet/>
      <dgm:spPr/>
      <dgm:t>
        <a:bodyPr/>
        <a:lstStyle/>
        <a:p>
          <a:endParaRPr lang="en-US"/>
        </a:p>
      </dgm:t>
    </dgm:pt>
    <dgm:pt modelId="{62E061D8-0E45-46FA-B59D-3936028492B2}" type="sibTrans" cxnId="{4CAD777F-82E5-43BF-BF60-E5E21B48B06F}">
      <dgm:prSet/>
      <dgm:spPr/>
      <dgm:t>
        <a:bodyPr/>
        <a:lstStyle/>
        <a:p>
          <a:endParaRPr lang="en-US"/>
        </a:p>
      </dgm:t>
    </dgm:pt>
    <dgm:pt modelId="{454CC04A-EFC9-4CA3-8BDD-9DC619206C64}">
      <dgm:prSet/>
      <dgm:spPr/>
      <dgm:t>
        <a:bodyPr/>
        <a:lstStyle/>
        <a:p>
          <a:r>
            <a:rPr lang="en-US"/>
            <a:t>Which sports or venues are expected to attract the most audience?</a:t>
          </a:r>
        </a:p>
      </dgm:t>
    </dgm:pt>
    <dgm:pt modelId="{7484A2D1-9D75-489D-A7CA-58E18A259284}" type="parTrans" cxnId="{A85FDE10-2C66-4F27-B1BE-88A6FBA92596}">
      <dgm:prSet/>
      <dgm:spPr/>
      <dgm:t>
        <a:bodyPr/>
        <a:lstStyle/>
        <a:p>
          <a:endParaRPr lang="en-US"/>
        </a:p>
      </dgm:t>
    </dgm:pt>
    <dgm:pt modelId="{EF915721-19D4-4AB6-8817-FCF6C33B66E5}" type="sibTrans" cxnId="{A85FDE10-2C66-4F27-B1BE-88A6FBA92596}">
      <dgm:prSet/>
      <dgm:spPr/>
      <dgm:t>
        <a:bodyPr/>
        <a:lstStyle/>
        <a:p>
          <a:endParaRPr lang="en-US"/>
        </a:p>
      </dgm:t>
    </dgm:pt>
    <dgm:pt modelId="{957D4635-0B97-4D2F-8185-CD5757E1C755}">
      <dgm:prSet/>
      <dgm:spPr/>
      <dgm:t>
        <a:bodyPr/>
        <a:lstStyle/>
        <a:p>
          <a:r>
            <a:rPr lang="en-US"/>
            <a:t>How do ticket pricing and venue accessibility influence attendance?</a:t>
          </a:r>
        </a:p>
      </dgm:t>
    </dgm:pt>
    <dgm:pt modelId="{6D15BA12-8B36-4E4C-8A1F-1EFFC6FE685D}" type="parTrans" cxnId="{4ECBB6CA-C4AA-4846-B63B-ECABDD8BD610}">
      <dgm:prSet/>
      <dgm:spPr/>
      <dgm:t>
        <a:bodyPr/>
        <a:lstStyle/>
        <a:p>
          <a:endParaRPr lang="en-US"/>
        </a:p>
      </dgm:t>
    </dgm:pt>
    <dgm:pt modelId="{BE96403E-DE96-4A05-9389-E170D967EF87}" type="sibTrans" cxnId="{4ECBB6CA-C4AA-4846-B63B-ECABDD8BD610}">
      <dgm:prSet/>
      <dgm:spPr/>
      <dgm:t>
        <a:bodyPr/>
        <a:lstStyle/>
        <a:p>
          <a:endParaRPr lang="en-US"/>
        </a:p>
      </dgm:t>
    </dgm:pt>
    <dgm:pt modelId="{DBF9EF70-7392-4576-B941-0707D170749E}">
      <dgm:prSet/>
      <dgm:spPr/>
      <dgm:t>
        <a:bodyPr/>
        <a:lstStyle/>
        <a:p>
          <a:r>
            <a:rPr lang="en-US" b="1" dirty="0"/>
            <a:t>Predictive &amp; Prescriptive Insights</a:t>
          </a:r>
          <a:r>
            <a:rPr lang="en-US" dirty="0"/>
            <a:t>:</a:t>
          </a:r>
        </a:p>
      </dgm:t>
    </dgm:pt>
    <dgm:pt modelId="{D17767F4-2DD5-450E-911A-E82EC96A7C51}" type="parTrans" cxnId="{2564F26A-37CC-4DD9-A624-3893C5E535C4}">
      <dgm:prSet/>
      <dgm:spPr/>
      <dgm:t>
        <a:bodyPr/>
        <a:lstStyle/>
        <a:p>
          <a:endParaRPr lang="en-US"/>
        </a:p>
      </dgm:t>
    </dgm:pt>
    <dgm:pt modelId="{C76258F4-C205-4EEC-9D2A-80E51389A4BF}" type="sibTrans" cxnId="{2564F26A-37CC-4DD9-A624-3893C5E535C4}">
      <dgm:prSet/>
      <dgm:spPr/>
      <dgm:t>
        <a:bodyPr/>
        <a:lstStyle/>
        <a:p>
          <a:endParaRPr lang="en-US"/>
        </a:p>
      </dgm:t>
    </dgm:pt>
    <dgm:pt modelId="{62253B52-DDE1-4983-9606-C58D14473744}">
      <dgm:prSet/>
      <dgm:spPr/>
      <dgm:t>
        <a:bodyPr/>
        <a:lstStyle/>
        <a:p>
          <a:r>
            <a:rPr lang="en-US"/>
            <a:t>Can future event popularity be predicted using historical trends?</a:t>
          </a:r>
        </a:p>
      </dgm:t>
    </dgm:pt>
    <dgm:pt modelId="{EDB2C4A1-03AC-41A4-B981-847E7E7129D7}" type="parTrans" cxnId="{AA858B20-F579-42F2-8010-190504ED638E}">
      <dgm:prSet/>
      <dgm:spPr/>
      <dgm:t>
        <a:bodyPr/>
        <a:lstStyle/>
        <a:p>
          <a:endParaRPr lang="en-US"/>
        </a:p>
      </dgm:t>
    </dgm:pt>
    <dgm:pt modelId="{3FA9A18D-20C6-41E6-92D1-02121D9595CF}" type="sibTrans" cxnId="{AA858B20-F579-42F2-8010-190504ED638E}">
      <dgm:prSet/>
      <dgm:spPr/>
      <dgm:t>
        <a:bodyPr/>
        <a:lstStyle/>
        <a:p>
          <a:endParaRPr lang="en-US"/>
        </a:p>
      </dgm:t>
    </dgm:pt>
    <dgm:pt modelId="{DC9794A5-9E24-451B-AC34-5CD25B7B7F2C}">
      <dgm:prSet/>
      <dgm:spPr/>
      <dgm:t>
        <a:bodyPr/>
        <a:lstStyle/>
        <a:p>
          <a:r>
            <a:rPr lang="en-US"/>
            <a:t>What strategies can increase engagement for less popular events?</a:t>
          </a:r>
        </a:p>
      </dgm:t>
    </dgm:pt>
    <dgm:pt modelId="{DC659FED-8684-4AF4-B381-E71318397913}" type="parTrans" cxnId="{FD2D0367-21A8-40C2-9CAA-B4F515853ECA}">
      <dgm:prSet/>
      <dgm:spPr/>
      <dgm:t>
        <a:bodyPr/>
        <a:lstStyle/>
        <a:p>
          <a:endParaRPr lang="en-US"/>
        </a:p>
      </dgm:t>
    </dgm:pt>
    <dgm:pt modelId="{662B67FB-A6F8-4A8C-AF47-72675E1DA9A4}" type="sibTrans" cxnId="{FD2D0367-21A8-40C2-9CAA-B4F515853ECA}">
      <dgm:prSet/>
      <dgm:spPr/>
      <dgm:t>
        <a:bodyPr/>
        <a:lstStyle/>
        <a:p>
          <a:endParaRPr lang="en-US"/>
        </a:p>
      </dgm:t>
    </dgm:pt>
    <dgm:pt modelId="{90F7F0E9-7004-40E0-8C21-DD749279DCF2}">
      <dgm:prSet/>
      <dgm:spPr/>
      <dgm:t>
        <a:bodyPr/>
        <a:lstStyle/>
        <a:p>
          <a:r>
            <a:rPr lang="en-US" b="1"/>
            <a:t>Technology Integration</a:t>
          </a:r>
          <a:r>
            <a:rPr lang="en-US"/>
            <a:t>:</a:t>
          </a:r>
        </a:p>
      </dgm:t>
    </dgm:pt>
    <dgm:pt modelId="{E0881F97-8D5B-44B5-9CC5-3242012B1413}" type="parTrans" cxnId="{A10BA90E-3785-42DF-9631-C8FE6F135A5A}">
      <dgm:prSet/>
      <dgm:spPr/>
      <dgm:t>
        <a:bodyPr/>
        <a:lstStyle/>
        <a:p>
          <a:endParaRPr lang="en-US"/>
        </a:p>
      </dgm:t>
    </dgm:pt>
    <dgm:pt modelId="{EAE82E91-8A8C-44B2-B686-1DBCC0FBE3F4}" type="sibTrans" cxnId="{A10BA90E-3785-42DF-9631-C8FE6F135A5A}">
      <dgm:prSet/>
      <dgm:spPr/>
      <dgm:t>
        <a:bodyPr/>
        <a:lstStyle/>
        <a:p>
          <a:endParaRPr lang="en-US"/>
        </a:p>
      </dgm:t>
    </dgm:pt>
    <dgm:pt modelId="{4BB4C2A8-EC71-4189-8E67-67D9D1FF7C3F}">
      <dgm:prSet/>
      <dgm:spPr/>
      <dgm:t>
        <a:bodyPr/>
        <a:lstStyle/>
        <a:p>
          <a:r>
            <a:rPr lang="en-US"/>
            <a:t>How can technologies like AR/VR enhance audience experience?</a:t>
          </a:r>
        </a:p>
      </dgm:t>
    </dgm:pt>
    <dgm:pt modelId="{5CE4B793-A737-43AF-9211-1F854E04E3D5}" type="parTrans" cxnId="{15079FCD-9393-46BB-9A7D-0AB692278DFB}">
      <dgm:prSet/>
      <dgm:spPr/>
      <dgm:t>
        <a:bodyPr/>
        <a:lstStyle/>
        <a:p>
          <a:endParaRPr lang="en-US"/>
        </a:p>
      </dgm:t>
    </dgm:pt>
    <dgm:pt modelId="{E8176B2E-3B6B-479D-BDFC-2CAED5EF0CCC}" type="sibTrans" cxnId="{15079FCD-9393-46BB-9A7D-0AB692278DFB}">
      <dgm:prSet/>
      <dgm:spPr/>
      <dgm:t>
        <a:bodyPr/>
        <a:lstStyle/>
        <a:p>
          <a:endParaRPr lang="en-US"/>
        </a:p>
      </dgm:t>
    </dgm:pt>
    <dgm:pt modelId="{A9240214-94E9-499E-B746-0BBBE1BE0A19}">
      <dgm:prSet/>
      <dgm:spPr/>
      <dgm:t>
        <a:bodyPr/>
        <a:lstStyle/>
        <a:p>
          <a:r>
            <a:rPr lang="en-US"/>
            <a:t>What role do social media trends play in shaping event popularity?</a:t>
          </a:r>
        </a:p>
      </dgm:t>
    </dgm:pt>
    <dgm:pt modelId="{5036FC2B-D907-4D47-9DDA-12C5E1BAE843}" type="parTrans" cxnId="{6F433A74-2F2E-4E42-8061-0B342A765E37}">
      <dgm:prSet/>
      <dgm:spPr/>
      <dgm:t>
        <a:bodyPr/>
        <a:lstStyle/>
        <a:p>
          <a:endParaRPr lang="en-US"/>
        </a:p>
      </dgm:t>
    </dgm:pt>
    <dgm:pt modelId="{0AB10BB5-087E-4AC5-B511-CD667D4A46CC}" type="sibTrans" cxnId="{6F433A74-2F2E-4E42-8061-0B342A765E37}">
      <dgm:prSet/>
      <dgm:spPr/>
      <dgm:t>
        <a:bodyPr/>
        <a:lstStyle/>
        <a:p>
          <a:endParaRPr lang="en-US"/>
        </a:p>
      </dgm:t>
    </dgm:pt>
    <dgm:pt modelId="{348890AB-8D84-46AD-BDD8-C566401F1618}">
      <dgm:prSet/>
      <dgm:spPr/>
      <dgm:t>
        <a:bodyPr/>
        <a:lstStyle/>
        <a:p>
          <a:r>
            <a:rPr lang="en-US" b="1" dirty="0"/>
            <a:t> Helping Businesses:</a:t>
          </a:r>
          <a:endParaRPr lang="en-US" dirty="0"/>
        </a:p>
      </dgm:t>
    </dgm:pt>
    <dgm:pt modelId="{680EE5CC-69E2-425E-A5C0-9723E777BA47}" type="parTrans" cxnId="{7498402A-B324-4CF1-852F-D8EBFE0EC6B0}">
      <dgm:prSet/>
      <dgm:spPr/>
      <dgm:t>
        <a:bodyPr/>
        <a:lstStyle/>
        <a:p>
          <a:endParaRPr lang="en-US"/>
        </a:p>
      </dgm:t>
    </dgm:pt>
    <dgm:pt modelId="{8DBCD0C1-BC62-42BD-92E5-C48883A8D56F}" type="sibTrans" cxnId="{7498402A-B324-4CF1-852F-D8EBFE0EC6B0}">
      <dgm:prSet/>
      <dgm:spPr/>
      <dgm:t>
        <a:bodyPr/>
        <a:lstStyle/>
        <a:p>
          <a:endParaRPr lang="en-US"/>
        </a:p>
      </dgm:t>
    </dgm:pt>
    <dgm:pt modelId="{2359D5C9-B7D2-8749-A638-3A1816774946}">
      <dgm:prSet/>
      <dgm:spPr/>
      <dgm:t>
        <a:bodyPr/>
        <a:lstStyle/>
        <a:p>
          <a:r>
            <a:rPr lang="en-US" dirty="0"/>
            <a:t> </a:t>
          </a:r>
          <a:r>
            <a:rPr lang="en-US" b="0" i="0" dirty="0"/>
            <a:t>How the most </a:t>
          </a:r>
          <a:r>
            <a:rPr lang="en-US" dirty="0"/>
            <a:t>c</a:t>
          </a:r>
          <a:r>
            <a:rPr lang="en-US" b="0" i="0" dirty="0"/>
            <a:t>onsistently performing athletes and countries be found to form partnerships with these brands such as activewear, sporting goods, and supplement brands that demand the same and reach more people at the same time?</a:t>
          </a:r>
          <a:endParaRPr lang="en-US" dirty="0"/>
        </a:p>
      </dgm:t>
    </dgm:pt>
    <dgm:pt modelId="{0B3AD9F0-AE4B-D949-809D-D8E95ACB5C57}" type="parTrans" cxnId="{F7F00438-AB57-DB4A-AD26-19BCBA91E6D1}">
      <dgm:prSet/>
      <dgm:spPr/>
      <dgm:t>
        <a:bodyPr/>
        <a:lstStyle/>
        <a:p>
          <a:endParaRPr lang="en-US"/>
        </a:p>
      </dgm:t>
    </dgm:pt>
    <dgm:pt modelId="{DA0B1843-6E01-D040-BA53-69188851791F}" type="sibTrans" cxnId="{F7F00438-AB57-DB4A-AD26-19BCBA91E6D1}">
      <dgm:prSet/>
      <dgm:spPr/>
      <dgm:t>
        <a:bodyPr/>
        <a:lstStyle/>
        <a:p>
          <a:endParaRPr lang="en-US"/>
        </a:p>
      </dgm:t>
    </dgm:pt>
    <dgm:pt modelId="{8EA8731C-86FF-CA45-B9E7-A91417CAA3C9}" type="pres">
      <dgm:prSet presAssocID="{8887DC6C-5EA4-4EB5-A42D-4C0866557B77}" presName="Name0" presStyleCnt="0">
        <dgm:presLayoutVars>
          <dgm:dir/>
          <dgm:animLvl val="lvl"/>
          <dgm:resizeHandles val="exact"/>
        </dgm:presLayoutVars>
      </dgm:prSet>
      <dgm:spPr/>
    </dgm:pt>
    <dgm:pt modelId="{A999BA8B-3C3A-DF48-BF12-91A9A9C4001F}" type="pres">
      <dgm:prSet presAssocID="{E8ADDAF8-74A2-4FA0-9787-9EC5324C029E}" presName="linNode" presStyleCnt="0"/>
      <dgm:spPr/>
    </dgm:pt>
    <dgm:pt modelId="{0CEEA103-AF53-7846-819F-BC60033FCD25}" type="pres">
      <dgm:prSet presAssocID="{E8ADDAF8-74A2-4FA0-9787-9EC5324C029E}" presName="parentText" presStyleLbl="alignNode1" presStyleIdx="0" presStyleCnt="7">
        <dgm:presLayoutVars>
          <dgm:chMax val="1"/>
          <dgm:bulletEnabled/>
        </dgm:presLayoutVars>
      </dgm:prSet>
      <dgm:spPr/>
    </dgm:pt>
    <dgm:pt modelId="{B1FCFCAF-9B31-C742-AF31-7CB640431EB1}" type="pres">
      <dgm:prSet presAssocID="{E8ADDAF8-74A2-4FA0-9787-9EC5324C029E}" presName="descendantText" presStyleLbl="alignAccFollowNode1" presStyleIdx="0" presStyleCnt="7" custLinFactNeighborX="15256" custLinFactNeighborY="-7666">
        <dgm:presLayoutVars>
          <dgm:bulletEnabled/>
        </dgm:presLayoutVars>
      </dgm:prSet>
      <dgm:spPr/>
    </dgm:pt>
    <dgm:pt modelId="{DF02450D-3188-7344-97D5-003EBAAC49CE}" type="pres">
      <dgm:prSet presAssocID="{F7FDA8A0-7FDA-4105-9601-5D317DDFC17F}" presName="sp" presStyleCnt="0"/>
      <dgm:spPr/>
    </dgm:pt>
    <dgm:pt modelId="{85B0785C-A0AA-5F46-9569-FE22DE5E6D36}" type="pres">
      <dgm:prSet presAssocID="{8EFDBB11-E686-4CCC-B4E0-F09262F21AED}" presName="linNode" presStyleCnt="0"/>
      <dgm:spPr/>
    </dgm:pt>
    <dgm:pt modelId="{36668C7B-3C91-2145-A3DA-835F876E9E93}" type="pres">
      <dgm:prSet presAssocID="{8EFDBB11-E686-4CCC-B4E0-F09262F21AED}" presName="parentText" presStyleLbl="alignNode1" presStyleIdx="1" presStyleCnt="7">
        <dgm:presLayoutVars>
          <dgm:chMax val="1"/>
          <dgm:bulletEnabled/>
        </dgm:presLayoutVars>
      </dgm:prSet>
      <dgm:spPr/>
    </dgm:pt>
    <dgm:pt modelId="{096BC825-FD0F-664F-A25A-275072404942}" type="pres">
      <dgm:prSet presAssocID="{8EFDBB11-E686-4CCC-B4E0-F09262F21AED}" presName="descendantText" presStyleLbl="alignAccFollowNode1" presStyleIdx="1" presStyleCnt="7">
        <dgm:presLayoutVars>
          <dgm:bulletEnabled/>
        </dgm:presLayoutVars>
      </dgm:prSet>
      <dgm:spPr/>
    </dgm:pt>
    <dgm:pt modelId="{81E34471-C0AD-D547-9EF3-575B3ADB3FFD}" type="pres">
      <dgm:prSet presAssocID="{88A2236D-B1C8-4116-A27A-69A099E422DE}" presName="sp" presStyleCnt="0"/>
      <dgm:spPr/>
    </dgm:pt>
    <dgm:pt modelId="{0D0DD9C6-EFB7-E945-A043-6647A6AD8DA8}" type="pres">
      <dgm:prSet presAssocID="{A9A29151-5BC9-4D52-AE05-D3777BCB2662}" presName="linNode" presStyleCnt="0"/>
      <dgm:spPr/>
    </dgm:pt>
    <dgm:pt modelId="{9952B3D0-BBD5-4D44-9FEB-68E567C73BF0}" type="pres">
      <dgm:prSet presAssocID="{A9A29151-5BC9-4D52-AE05-D3777BCB2662}" presName="parentText" presStyleLbl="alignNode1" presStyleIdx="2" presStyleCnt="7">
        <dgm:presLayoutVars>
          <dgm:chMax val="1"/>
          <dgm:bulletEnabled/>
        </dgm:presLayoutVars>
      </dgm:prSet>
      <dgm:spPr/>
    </dgm:pt>
    <dgm:pt modelId="{66D8D28B-77BA-0E44-87DB-F0BA29907537}" type="pres">
      <dgm:prSet presAssocID="{A9A29151-5BC9-4D52-AE05-D3777BCB2662}" presName="descendantText" presStyleLbl="alignAccFollowNode1" presStyleIdx="2" presStyleCnt="7">
        <dgm:presLayoutVars>
          <dgm:bulletEnabled/>
        </dgm:presLayoutVars>
      </dgm:prSet>
      <dgm:spPr/>
    </dgm:pt>
    <dgm:pt modelId="{29415143-5816-3A47-9336-F8DE44FFF12E}" type="pres">
      <dgm:prSet presAssocID="{3892213F-AB3A-4B44-B6AB-E59B6A884B2C}" presName="sp" presStyleCnt="0"/>
      <dgm:spPr/>
    </dgm:pt>
    <dgm:pt modelId="{07332E56-3FD7-824E-9650-1DFE9E4DFE4A}" type="pres">
      <dgm:prSet presAssocID="{1CAB2C06-B60E-4CC2-9EC4-36A189702DC4}" presName="linNode" presStyleCnt="0"/>
      <dgm:spPr/>
    </dgm:pt>
    <dgm:pt modelId="{6D956E1A-EA94-E54E-81F1-D4FD3B0684DF}" type="pres">
      <dgm:prSet presAssocID="{1CAB2C06-B60E-4CC2-9EC4-36A189702DC4}" presName="parentText" presStyleLbl="alignNode1" presStyleIdx="3" presStyleCnt="7">
        <dgm:presLayoutVars>
          <dgm:chMax val="1"/>
          <dgm:bulletEnabled/>
        </dgm:presLayoutVars>
      </dgm:prSet>
      <dgm:spPr/>
    </dgm:pt>
    <dgm:pt modelId="{DD4F894E-6B88-444D-A97F-DD56B4419489}" type="pres">
      <dgm:prSet presAssocID="{1CAB2C06-B60E-4CC2-9EC4-36A189702DC4}" presName="descendantText" presStyleLbl="alignAccFollowNode1" presStyleIdx="3" presStyleCnt="7">
        <dgm:presLayoutVars>
          <dgm:bulletEnabled/>
        </dgm:presLayoutVars>
      </dgm:prSet>
      <dgm:spPr/>
    </dgm:pt>
    <dgm:pt modelId="{CD2A1FE6-AEAD-CF4D-858C-7055F6FED821}" type="pres">
      <dgm:prSet presAssocID="{62E061D8-0E45-46FA-B59D-3936028492B2}" presName="sp" presStyleCnt="0"/>
      <dgm:spPr/>
    </dgm:pt>
    <dgm:pt modelId="{5ECC7078-4A8A-0642-85EB-D0D2B5ECD9BA}" type="pres">
      <dgm:prSet presAssocID="{DBF9EF70-7392-4576-B941-0707D170749E}" presName="linNode" presStyleCnt="0"/>
      <dgm:spPr/>
    </dgm:pt>
    <dgm:pt modelId="{17BFF2C2-BA3F-2341-916D-2E95A87CA594}" type="pres">
      <dgm:prSet presAssocID="{DBF9EF70-7392-4576-B941-0707D170749E}" presName="parentText" presStyleLbl="alignNode1" presStyleIdx="4" presStyleCnt="7">
        <dgm:presLayoutVars>
          <dgm:chMax val="1"/>
          <dgm:bulletEnabled/>
        </dgm:presLayoutVars>
      </dgm:prSet>
      <dgm:spPr/>
    </dgm:pt>
    <dgm:pt modelId="{C0E6E309-B17B-4F48-AC9C-3BD43AF5A7BA}" type="pres">
      <dgm:prSet presAssocID="{DBF9EF70-7392-4576-B941-0707D170749E}" presName="descendantText" presStyleLbl="alignAccFollowNode1" presStyleIdx="4" presStyleCnt="7">
        <dgm:presLayoutVars>
          <dgm:bulletEnabled/>
        </dgm:presLayoutVars>
      </dgm:prSet>
      <dgm:spPr/>
    </dgm:pt>
    <dgm:pt modelId="{968F4988-12D2-A449-8C1D-E3B3AA99B79C}" type="pres">
      <dgm:prSet presAssocID="{C76258F4-C205-4EEC-9D2A-80E51389A4BF}" presName="sp" presStyleCnt="0"/>
      <dgm:spPr/>
    </dgm:pt>
    <dgm:pt modelId="{75832BC4-0456-B343-A5EC-2A834D5B9615}" type="pres">
      <dgm:prSet presAssocID="{90F7F0E9-7004-40E0-8C21-DD749279DCF2}" presName="linNode" presStyleCnt="0"/>
      <dgm:spPr/>
    </dgm:pt>
    <dgm:pt modelId="{0F59A8BE-3D6C-3647-8B6D-51CAB3B12A36}" type="pres">
      <dgm:prSet presAssocID="{90F7F0E9-7004-40E0-8C21-DD749279DCF2}" presName="parentText" presStyleLbl="alignNode1" presStyleIdx="5" presStyleCnt="7">
        <dgm:presLayoutVars>
          <dgm:chMax val="1"/>
          <dgm:bulletEnabled/>
        </dgm:presLayoutVars>
      </dgm:prSet>
      <dgm:spPr/>
    </dgm:pt>
    <dgm:pt modelId="{98690462-FC57-B945-8D6B-5FB0721958E0}" type="pres">
      <dgm:prSet presAssocID="{90F7F0E9-7004-40E0-8C21-DD749279DCF2}" presName="descendantText" presStyleLbl="alignAccFollowNode1" presStyleIdx="5" presStyleCnt="7">
        <dgm:presLayoutVars>
          <dgm:bulletEnabled/>
        </dgm:presLayoutVars>
      </dgm:prSet>
      <dgm:spPr/>
    </dgm:pt>
    <dgm:pt modelId="{3A7F3A27-59E6-BF43-8975-095731FAB019}" type="pres">
      <dgm:prSet presAssocID="{EAE82E91-8A8C-44B2-B686-1DBCC0FBE3F4}" presName="sp" presStyleCnt="0"/>
      <dgm:spPr/>
    </dgm:pt>
    <dgm:pt modelId="{F8E523AD-9E90-6941-922E-AB91FBEB0600}" type="pres">
      <dgm:prSet presAssocID="{348890AB-8D84-46AD-BDD8-C566401F1618}" presName="linNode" presStyleCnt="0"/>
      <dgm:spPr/>
    </dgm:pt>
    <dgm:pt modelId="{75CF49DA-E139-D042-B50E-88B66813B00B}" type="pres">
      <dgm:prSet presAssocID="{348890AB-8D84-46AD-BDD8-C566401F1618}" presName="parentText" presStyleLbl="alignNode1" presStyleIdx="6" presStyleCnt="7">
        <dgm:presLayoutVars>
          <dgm:chMax val="1"/>
          <dgm:bulletEnabled/>
        </dgm:presLayoutVars>
      </dgm:prSet>
      <dgm:spPr/>
    </dgm:pt>
    <dgm:pt modelId="{B586F2F6-8A9E-0A4D-8E29-199CAC9E0721}" type="pres">
      <dgm:prSet presAssocID="{348890AB-8D84-46AD-BDD8-C566401F1618}" presName="descendantText" presStyleLbl="alignAccFollowNode1" presStyleIdx="6" presStyleCnt="7">
        <dgm:presLayoutVars>
          <dgm:bulletEnabled/>
        </dgm:presLayoutVars>
      </dgm:prSet>
      <dgm:spPr/>
    </dgm:pt>
  </dgm:ptLst>
  <dgm:cxnLst>
    <dgm:cxn modelId="{6A61FC09-FE2D-4BDD-ADA1-A5C64F3DFE1B}" srcId="{8EFDBB11-E686-4CCC-B4E0-F09262F21AED}" destId="{475C5E50-2D2A-4A78-91F5-E567E38B45D7}" srcOrd="1" destOrd="0" parTransId="{733DE26B-EAF4-4889-AEDB-6741C9038D5A}" sibTransId="{1C9F7F31-1BBE-4830-BE51-63E4738276A4}"/>
    <dgm:cxn modelId="{A10BA90E-3785-42DF-9631-C8FE6F135A5A}" srcId="{8887DC6C-5EA4-4EB5-A42D-4C0866557B77}" destId="{90F7F0E9-7004-40E0-8C21-DD749279DCF2}" srcOrd="5" destOrd="0" parTransId="{E0881F97-8D5B-44B5-9CC5-3242012B1413}" sibTransId="{EAE82E91-8A8C-44B2-B686-1DBCC0FBE3F4}"/>
    <dgm:cxn modelId="{A85FDE10-2C66-4F27-B1BE-88A6FBA92596}" srcId="{1CAB2C06-B60E-4CC2-9EC4-36A189702DC4}" destId="{454CC04A-EFC9-4CA3-8BDD-9DC619206C64}" srcOrd="0" destOrd="0" parTransId="{7484A2D1-9D75-489D-A7CA-58E18A259284}" sibTransId="{EF915721-19D4-4AB6-8817-FCF6C33B66E5}"/>
    <dgm:cxn modelId="{BECFB418-BCCE-1C41-B8A1-00439AAC29F5}" type="presOf" srcId="{8EFDBB11-E686-4CCC-B4E0-F09262F21AED}" destId="{36668C7B-3C91-2145-A3DA-835F876E9E93}" srcOrd="0" destOrd="0" presId="urn:microsoft.com/office/officeart/2016/7/layout/VerticalSolidActionList"/>
    <dgm:cxn modelId="{72FF011A-93FB-4B05-9603-07512939A293}" srcId="{E8ADDAF8-74A2-4FA0-9787-9EC5324C029E}" destId="{71342776-511D-4E8D-A79D-FE1DD4F6F76E}" srcOrd="0" destOrd="0" parTransId="{F8E24CDB-868D-4067-AB44-09C98B0B23DA}" sibTransId="{35845E73-6D78-4C8B-9EE0-C28050BE888C}"/>
    <dgm:cxn modelId="{AA858B20-F579-42F2-8010-190504ED638E}" srcId="{DBF9EF70-7392-4576-B941-0707D170749E}" destId="{62253B52-DDE1-4983-9606-C58D14473744}" srcOrd="0" destOrd="0" parTransId="{EDB2C4A1-03AC-41A4-B981-847E7E7129D7}" sibTransId="{3FA9A18D-20C6-41E6-92D1-02121D9595CF}"/>
    <dgm:cxn modelId="{A57D7924-AC66-40F2-A0A9-6C84D85CCCFA}" srcId="{A9A29151-5BC9-4D52-AE05-D3777BCB2662}" destId="{1DDC282D-97A7-4447-BDAC-F8973BE12BB9}" srcOrd="1" destOrd="0" parTransId="{00312C00-6B22-47B1-94FF-2B96687FB600}" sibTransId="{7825545E-0422-409A-B319-B673AE505B43}"/>
    <dgm:cxn modelId="{7498402A-B324-4CF1-852F-D8EBFE0EC6B0}" srcId="{8887DC6C-5EA4-4EB5-A42D-4C0866557B77}" destId="{348890AB-8D84-46AD-BDD8-C566401F1618}" srcOrd="6" destOrd="0" parTransId="{680EE5CC-69E2-425E-A5C0-9723E777BA47}" sibTransId="{8DBCD0C1-BC62-42BD-92E5-C48883A8D56F}"/>
    <dgm:cxn modelId="{6CC2392B-88BA-F84F-AA32-0B9CCFCD696F}" type="presOf" srcId="{4BB4C2A8-EC71-4189-8E67-67D9D1FF7C3F}" destId="{98690462-FC57-B945-8D6B-5FB0721958E0}" srcOrd="0" destOrd="0" presId="urn:microsoft.com/office/officeart/2016/7/layout/VerticalSolidActionList"/>
    <dgm:cxn modelId="{F3907631-D026-EC43-B342-296BF56CD664}" type="presOf" srcId="{348890AB-8D84-46AD-BDD8-C566401F1618}" destId="{75CF49DA-E139-D042-B50E-88B66813B00B}" srcOrd="0" destOrd="0" presId="urn:microsoft.com/office/officeart/2016/7/layout/VerticalSolidActionList"/>
    <dgm:cxn modelId="{9A3BFC31-FCBC-0045-902A-AD3FAF14D0E5}" type="presOf" srcId="{62253B52-DDE1-4983-9606-C58D14473744}" destId="{C0E6E309-B17B-4F48-AC9C-3BD43AF5A7BA}" srcOrd="0" destOrd="0" presId="urn:microsoft.com/office/officeart/2016/7/layout/VerticalSolidActionList"/>
    <dgm:cxn modelId="{71E33132-9332-A445-8F5C-66F8ECED6834}" type="presOf" srcId="{E8ADDAF8-74A2-4FA0-9787-9EC5324C029E}" destId="{0CEEA103-AF53-7846-819F-BC60033FCD25}" srcOrd="0" destOrd="0" presId="urn:microsoft.com/office/officeart/2016/7/layout/VerticalSolidActionList"/>
    <dgm:cxn modelId="{F7F00438-AB57-DB4A-AD26-19BCBA91E6D1}" srcId="{348890AB-8D84-46AD-BDD8-C566401F1618}" destId="{2359D5C9-B7D2-8749-A638-3A1816774946}" srcOrd="0" destOrd="0" parTransId="{0B3AD9F0-AE4B-D949-809D-D8E95ACB5C57}" sibTransId="{DA0B1843-6E01-D040-BA53-69188851791F}"/>
    <dgm:cxn modelId="{430E0F3A-8ED3-A14B-98B1-4B65A2ECB8F2}" type="presOf" srcId="{475C5E50-2D2A-4A78-91F5-E567E38B45D7}" destId="{096BC825-FD0F-664F-A25A-275072404942}" srcOrd="0" destOrd="1" presId="urn:microsoft.com/office/officeart/2016/7/layout/VerticalSolidActionList"/>
    <dgm:cxn modelId="{0088233E-6598-5545-A917-E85F4CFDDBFB}" type="presOf" srcId="{3A1A3FF7-86C2-4EE6-B691-FD06A7A85575}" destId="{66D8D28B-77BA-0E44-87DB-F0BA29907537}" srcOrd="0" destOrd="0" presId="urn:microsoft.com/office/officeart/2016/7/layout/VerticalSolidActionList"/>
    <dgm:cxn modelId="{FC44293F-393E-6E4A-AC02-431F519CE104}" type="presOf" srcId="{90F7F0E9-7004-40E0-8C21-DD749279DCF2}" destId="{0F59A8BE-3D6C-3647-8B6D-51CAB3B12A36}" srcOrd="0" destOrd="0" presId="urn:microsoft.com/office/officeart/2016/7/layout/VerticalSolidActionList"/>
    <dgm:cxn modelId="{2ACE2343-0BE1-4BE6-811F-C74FE643E8F6}" srcId="{8887DC6C-5EA4-4EB5-A42D-4C0866557B77}" destId="{A9A29151-5BC9-4D52-AE05-D3777BCB2662}" srcOrd="2" destOrd="0" parTransId="{C406E352-1818-4F64-99FE-0C504134BA72}" sibTransId="{3892213F-AB3A-4B44-B6AB-E59B6A884B2C}"/>
    <dgm:cxn modelId="{1C945444-97BA-9848-A8D1-8E5A0AEF7F20}" type="presOf" srcId="{454CC04A-EFC9-4CA3-8BDD-9DC619206C64}" destId="{DD4F894E-6B88-444D-A97F-DD56B4419489}" srcOrd="0" destOrd="0" presId="urn:microsoft.com/office/officeart/2016/7/layout/VerticalSolidActionList"/>
    <dgm:cxn modelId="{F96EEE47-9CBD-4B68-926A-ECC56AEBEC3F}" srcId="{8887DC6C-5EA4-4EB5-A42D-4C0866557B77}" destId="{8EFDBB11-E686-4CCC-B4E0-F09262F21AED}" srcOrd="1" destOrd="0" parTransId="{8B58E4D9-9DBA-435D-A4AA-C48C834E3065}" sibTransId="{88A2236D-B1C8-4116-A27A-69A099E422DE}"/>
    <dgm:cxn modelId="{802E6C51-8743-0540-A61B-1BA618E2F3AC}" type="presOf" srcId="{1CAB2C06-B60E-4CC2-9EC4-36A189702DC4}" destId="{6D956E1A-EA94-E54E-81F1-D4FD3B0684DF}" srcOrd="0" destOrd="0" presId="urn:microsoft.com/office/officeart/2016/7/layout/VerticalSolidActionList"/>
    <dgm:cxn modelId="{FD2D0367-21A8-40C2-9CAA-B4F515853ECA}" srcId="{DBF9EF70-7392-4576-B941-0707D170749E}" destId="{DC9794A5-9E24-451B-AC34-5CD25B7B7F2C}" srcOrd="1" destOrd="0" parTransId="{DC659FED-8684-4AF4-B381-E71318397913}" sibTransId="{662B67FB-A6F8-4A8C-AF47-72675E1DA9A4}"/>
    <dgm:cxn modelId="{2564F26A-37CC-4DD9-A624-3893C5E535C4}" srcId="{8887DC6C-5EA4-4EB5-A42D-4C0866557B77}" destId="{DBF9EF70-7392-4576-B941-0707D170749E}" srcOrd="4" destOrd="0" parTransId="{D17767F4-2DD5-450E-911A-E82EC96A7C51}" sibTransId="{C76258F4-C205-4EEC-9D2A-80E51389A4BF}"/>
    <dgm:cxn modelId="{56AB2573-3D9B-42F8-86E6-8E0A9B37B211}" srcId="{8EFDBB11-E686-4CCC-B4E0-F09262F21AED}" destId="{945B039C-102D-4AE6-B0B3-AFEA8ADE0FAD}" srcOrd="0" destOrd="0" parTransId="{966726ED-C4C8-4A13-AFE4-6ABBF8381BF5}" sibTransId="{6E80A08D-6F14-4290-A237-742EAA3F4823}"/>
    <dgm:cxn modelId="{6F433A74-2F2E-4E42-8061-0B342A765E37}" srcId="{90F7F0E9-7004-40E0-8C21-DD749279DCF2}" destId="{A9240214-94E9-499E-B746-0BBBE1BE0A19}" srcOrd="1" destOrd="0" parTransId="{5036FC2B-D907-4D47-9DDA-12C5E1BAE843}" sibTransId="{0AB10BB5-087E-4AC5-B511-CD667D4A46CC}"/>
    <dgm:cxn modelId="{99E0B477-3BB9-A44A-8224-F1DFA55F2CD3}" type="presOf" srcId="{DBF9EF70-7392-4576-B941-0707D170749E}" destId="{17BFF2C2-BA3F-2341-916D-2E95A87CA594}" srcOrd="0" destOrd="0" presId="urn:microsoft.com/office/officeart/2016/7/layout/VerticalSolidActionList"/>
    <dgm:cxn modelId="{055B0D7F-A138-D744-A3B8-39ED1535DA16}" type="presOf" srcId="{A9240214-94E9-499E-B746-0BBBE1BE0A19}" destId="{98690462-FC57-B945-8D6B-5FB0721958E0}" srcOrd="0" destOrd="1" presId="urn:microsoft.com/office/officeart/2016/7/layout/VerticalSolidActionList"/>
    <dgm:cxn modelId="{4CAD777F-82E5-43BF-BF60-E5E21B48B06F}" srcId="{8887DC6C-5EA4-4EB5-A42D-4C0866557B77}" destId="{1CAB2C06-B60E-4CC2-9EC4-36A189702DC4}" srcOrd="3" destOrd="0" parTransId="{8D47C437-8879-49A1-AE7D-A1C8E7664206}" sibTransId="{62E061D8-0E45-46FA-B59D-3936028492B2}"/>
    <dgm:cxn modelId="{5E0ECB85-4362-364E-B797-91FA07A5F799}" type="presOf" srcId="{71342776-511D-4E8D-A79D-FE1DD4F6F76E}" destId="{B1FCFCAF-9B31-C742-AF31-7CB640431EB1}" srcOrd="0" destOrd="0" presId="urn:microsoft.com/office/officeart/2016/7/layout/VerticalSolidActionList"/>
    <dgm:cxn modelId="{69DF3E93-DD63-794E-A7C3-5C4297664853}" type="presOf" srcId="{957D4635-0B97-4D2F-8185-CD5757E1C755}" destId="{DD4F894E-6B88-444D-A97F-DD56B4419489}" srcOrd="0" destOrd="1" presId="urn:microsoft.com/office/officeart/2016/7/layout/VerticalSolidActionList"/>
    <dgm:cxn modelId="{A77049A5-E8E1-E244-8B74-37ACE799F20C}" type="presOf" srcId="{DC9794A5-9E24-451B-AC34-5CD25B7B7F2C}" destId="{C0E6E309-B17B-4F48-AC9C-3BD43AF5A7BA}" srcOrd="0" destOrd="1" presId="urn:microsoft.com/office/officeart/2016/7/layout/VerticalSolidActionList"/>
    <dgm:cxn modelId="{57093EBF-CFB9-4223-A12C-142A986C3032}" srcId="{A9A29151-5BC9-4D52-AE05-D3777BCB2662}" destId="{3A1A3FF7-86C2-4EE6-B691-FD06A7A85575}" srcOrd="0" destOrd="0" parTransId="{2B8490F6-02DA-4C94-82BE-8D48AA168F04}" sibTransId="{A0EE0852-3FD0-46B2-87D8-4AF5B2A2CD37}"/>
    <dgm:cxn modelId="{C9FF90C5-1753-CB4F-91B4-05CF5C66B8C1}" type="presOf" srcId="{A9A29151-5BC9-4D52-AE05-D3777BCB2662}" destId="{9952B3D0-BBD5-4D44-9FEB-68E567C73BF0}" srcOrd="0" destOrd="0" presId="urn:microsoft.com/office/officeart/2016/7/layout/VerticalSolidActionList"/>
    <dgm:cxn modelId="{D5DB38C6-DCE8-AA42-9E19-113DF309DD5E}" type="presOf" srcId="{2359D5C9-B7D2-8749-A638-3A1816774946}" destId="{B586F2F6-8A9E-0A4D-8E29-199CAC9E0721}" srcOrd="0" destOrd="0" presId="urn:microsoft.com/office/officeart/2016/7/layout/VerticalSolidActionList"/>
    <dgm:cxn modelId="{D31C27C7-FA00-6241-8E27-0E98797F99A9}" type="presOf" srcId="{1DDC282D-97A7-4447-BDAC-F8973BE12BB9}" destId="{66D8D28B-77BA-0E44-87DB-F0BA29907537}" srcOrd="0" destOrd="1" presId="urn:microsoft.com/office/officeart/2016/7/layout/VerticalSolidActionList"/>
    <dgm:cxn modelId="{4ECBB6CA-C4AA-4846-B63B-ECABDD8BD610}" srcId="{1CAB2C06-B60E-4CC2-9EC4-36A189702DC4}" destId="{957D4635-0B97-4D2F-8185-CD5757E1C755}" srcOrd="1" destOrd="0" parTransId="{6D15BA12-8B36-4E4C-8A1F-1EFFC6FE685D}" sibTransId="{BE96403E-DE96-4A05-9389-E170D967EF87}"/>
    <dgm:cxn modelId="{15079FCD-9393-46BB-9A7D-0AB692278DFB}" srcId="{90F7F0E9-7004-40E0-8C21-DD749279DCF2}" destId="{4BB4C2A8-EC71-4189-8E67-67D9D1FF7C3F}" srcOrd="0" destOrd="0" parTransId="{5CE4B793-A737-43AF-9211-1F854E04E3D5}" sibTransId="{E8176B2E-3B6B-479D-BDFC-2CAED5EF0CCC}"/>
    <dgm:cxn modelId="{5853A3D1-96E7-0F41-8E6E-77ED4AEB046C}" type="presOf" srcId="{8887DC6C-5EA4-4EB5-A42D-4C0866557B77}" destId="{8EA8731C-86FF-CA45-B9E7-A91417CAA3C9}" srcOrd="0" destOrd="0" presId="urn:microsoft.com/office/officeart/2016/7/layout/VerticalSolidActionList"/>
    <dgm:cxn modelId="{9F7F05E2-5694-4AD1-BFD4-6C60EE972A6F}" srcId="{8887DC6C-5EA4-4EB5-A42D-4C0866557B77}" destId="{E8ADDAF8-74A2-4FA0-9787-9EC5324C029E}" srcOrd="0" destOrd="0" parTransId="{B6BE3931-3933-46DC-B658-725EFEAC413B}" sibTransId="{F7FDA8A0-7FDA-4105-9601-5D317DDFC17F}"/>
    <dgm:cxn modelId="{6DF021F1-FF4D-AA41-87B1-54F0A583B917}" type="presOf" srcId="{945B039C-102D-4AE6-B0B3-AFEA8ADE0FAD}" destId="{096BC825-FD0F-664F-A25A-275072404942}" srcOrd="0" destOrd="0" presId="urn:microsoft.com/office/officeart/2016/7/layout/VerticalSolidActionList"/>
    <dgm:cxn modelId="{BDF7C5A0-2EA9-1A44-B91C-0758FB8C4BCE}" type="presParOf" srcId="{8EA8731C-86FF-CA45-B9E7-A91417CAA3C9}" destId="{A999BA8B-3C3A-DF48-BF12-91A9A9C4001F}" srcOrd="0" destOrd="0" presId="urn:microsoft.com/office/officeart/2016/7/layout/VerticalSolidActionList"/>
    <dgm:cxn modelId="{E1B90147-A54B-1245-95FE-163312F257F7}" type="presParOf" srcId="{A999BA8B-3C3A-DF48-BF12-91A9A9C4001F}" destId="{0CEEA103-AF53-7846-819F-BC60033FCD25}" srcOrd="0" destOrd="0" presId="urn:microsoft.com/office/officeart/2016/7/layout/VerticalSolidActionList"/>
    <dgm:cxn modelId="{163050EB-5DF9-C941-8DC1-9CEA012A4A7B}" type="presParOf" srcId="{A999BA8B-3C3A-DF48-BF12-91A9A9C4001F}" destId="{B1FCFCAF-9B31-C742-AF31-7CB640431EB1}" srcOrd="1" destOrd="0" presId="urn:microsoft.com/office/officeart/2016/7/layout/VerticalSolidActionList"/>
    <dgm:cxn modelId="{8A5A0CC2-EDC2-AB45-9758-24E162C6AC9D}" type="presParOf" srcId="{8EA8731C-86FF-CA45-B9E7-A91417CAA3C9}" destId="{DF02450D-3188-7344-97D5-003EBAAC49CE}" srcOrd="1" destOrd="0" presId="urn:microsoft.com/office/officeart/2016/7/layout/VerticalSolidActionList"/>
    <dgm:cxn modelId="{0E2AEC48-4D69-F944-A7B8-62B2BA8C8926}" type="presParOf" srcId="{8EA8731C-86FF-CA45-B9E7-A91417CAA3C9}" destId="{85B0785C-A0AA-5F46-9569-FE22DE5E6D36}" srcOrd="2" destOrd="0" presId="urn:microsoft.com/office/officeart/2016/7/layout/VerticalSolidActionList"/>
    <dgm:cxn modelId="{0DB125E5-5118-454C-B6EB-39E69AD0195D}" type="presParOf" srcId="{85B0785C-A0AA-5F46-9569-FE22DE5E6D36}" destId="{36668C7B-3C91-2145-A3DA-835F876E9E93}" srcOrd="0" destOrd="0" presId="urn:microsoft.com/office/officeart/2016/7/layout/VerticalSolidActionList"/>
    <dgm:cxn modelId="{583EFA65-DDE9-3D44-968B-9542310EF757}" type="presParOf" srcId="{85B0785C-A0AA-5F46-9569-FE22DE5E6D36}" destId="{096BC825-FD0F-664F-A25A-275072404942}" srcOrd="1" destOrd="0" presId="urn:microsoft.com/office/officeart/2016/7/layout/VerticalSolidActionList"/>
    <dgm:cxn modelId="{C20C7ACC-440E-9748-B16C-D9D35C326168}" type="presParOf" srcId="{8EA8731C-86FF-CA45-B9E7-A91417CAA3C9}" destId="{81E34471-C0AD-D547-9EF3-575B3ADB3FFD}" srcOrd="3" destOrd="0" presId="urn:microsoft.com/office/officeart/2016/7/layout/VerticalSolidActionList"/>
    <dgm:cxn modelId="{9DA772B1-1170-9846-B907-018FD18AEA96}" type="presParOf" srcId="{8EA8731C-86FF-CA45-B9E7-A91417CAA3C9}" destId="{0D0DD9C6-EFB7-E945-A043-6647A6AD8DA8}" srcOrd="4" destOrd="0" presId="urn:microsoft.com/office/officeart/2016/7/layout/VerticalSolidActionList"/>
    <dgm:cxn modelId="{9BA3878E-1E07-794B-B1A0-D7642CF9FD45}" type="presParOf" srcId="{0D0DD9C6-EFB7-E945-A043-6647A6AD8DA8}" destId="{9952B3D0-BBD5-4D44-9FEB-68E567C73BF0}" srcOrd="0" destOrd="0" presId="urn:microsoft.com/office/officeart/2016/7/layout/VerticalSolidActionList"/>
    <dgm:cxn modelId="{574AC008-F9C1-304F-B980-96487639CAF2}" type="presParOf" srcId="{0D0DD9C6-EFB7-E945-A043-6647A6AD8DA8}" destId="{66D8D28B-77BA-0E44-87DB-F0BA29907537}" srcOrd="1" destOrd="0" presId="urn:microsoft.com/office/officeart/2016/7/layout/VerticalSolidActionList"/>
    <dgm:cxn modelId="{5CCFFC77-C8DE-3D49-8408-46EA9FDBD59C}" type="presParOf" srcId="{8EA8731C-86FF-CA45-B9E7-A91417CAA3C9}" destId="{29415143-5816-3A47-9336-F8DE44FFF12E}" srcOrd="5" destOrd="0" presId="urn:microsoft.com/office/officeart/2016/7/layout/VerticalSolidActionList"/>
    <dgm:cxn modelId="{87125F5E-EDC8-EB42-9270-E9B078E14467}" type="presParOf" srcId="{8EA8731C-86FF-CA45-B9E7-A91417CAA3C9}" destId="{07332E56-3FD7-824E-9650-1DFE9E4DFE4A}" srcOrd="6" destOrd="0" presId="urn:microsoft.com/office/officeart/2016/7/layout/VerticalSolidActionList"/>
    <dgm:cxn modelId="{68E9F741-F5D7-5B44-8673-DB5234E79F42}" type="presParOf" srcId="{07332E56-3FD7-824E-9650-1DFE9E4DFE4A}" destId="{6D956E1A-EA94-E54E-81F1-D4FD3B0684DF}" srcOrd="0" destOrd="0" presId="urn:microsoft.com/office/officeart/2016/7/layout/VerticalSolidActionList"/>
    <dgm:cxn modelId="{A34AF9DC-E7A3-574A-B039-CA32CFDDD59E}" type="presParOf" srcId="{07332E56-3FD7-824E-9650-1DFE9E4DFE4A}" destId="{DD4F894E-6B88-444D-A97F-DD56B4419489}" srcOrd="1" destOrd="0" presId="urn:microsoft.com/office/officeart/2016/7/layout/VerticalSolidActionList"/>
    <dgm:cxn modelId="{890C3EA1-401A-E54E-A301-2BF2051104A6}" type="presParOf" srcId="{8EA8731C-86FF-CA45-B9E7-A91417CAA3C9}" destId="{CD2A1FE6-AEAD-CF4D-858C-7055F6FED821}" srcOrd="7" destOrd="0" presId="urn:microsoft.com/office/officeart/2016/7/layout/VerticalSolidActionList"/>
    <dgm:cxn modelId="{DA4B5868-9DA4-2642-8DBA-C99EE7FE12AB}" type="presParOf" srcId="{8EA8731C-86FF-CA45-B9E7-A91417CAA3C9}" destId="{5ECC7078-4A8A-0642-85EB-D0D2B5ECD9BA}" srcOrd="8" destOrd="0" presId="urn:microsoft.com/office/officeart/2016/7/layout/VerticalSolidActionList"/>
    <dgm:cxn modelId="{48B30E94-E93E-9C4E-9484-EA4683688703}" type="presParOf" srcId="{5ECC7078-4A8A-0642-85EB-D0D2B5ECD9BA}" destId="{17BFF2C2-BA3F-2341-916D-2E95A87CA594}" srcOrd="0" destOrd="0" presId="urn:microsoft.com/office/officeart/2016/7/layout/VerticalSolidActionList"/>
    <dgm:cxn modelId="{EC3E5A7F-EAAD-F947-A30D-159B924A73E8}" type="presParOf" srcId="{5ECC7078-4A8A-0642-85EB-D0D2B5ECD9BA}" destId="{C0E6E309-B17B-4F48-AC9C-3BD43AF5A7BA}" srcOrd="1" destOrd="0" presId="urn:microsoft.com/office/officeart/2016/7/layout/VerticalSolidActionList"/>
    <dgm:cxn modelId="{ACB94F78-2632-A84B-B90E-B85B8A67E996}" type="presParOf" srcId="{8EA8731C-86FF-CA45-B9E7-A91417CAA3C9}" destId="{968F4988-12D2-A449-8C1D-E3B3AA99B79C}" srcOrd="9" destOrd="0" presId="urn:microsoft.com/office/officeart/2016/7/layout/VerticalSolidActionList"/>
    <dgm:cxn modelId="{CB906F86-9405-814A-B27D-386A0BB8DF5E}" type="presParOf" srcId="{8EA8731C-86FF-CA45-B9E7-A91417CAA3C9}" destId="{75832BC4-0456-B343-A5EC-2A834D5B9615}" srcOrd="10" destOrd="0" presId="urn:microsoft.com/office/officeart/2016/7/layout/VerticalSolidActionList"/>
    <dgm:cxn modelId="{E1D713E8-8D14-A74A-BCEF-FE4833138445}" type="presParOf" srcId="{75832BC4-0456-B343-A5EC-2A834D5B9615}" destId="{0F59A8BE-3D6C-3647-8B6D-51CAB3B12A36}" srcOrd="0" destOrd="0" presId="urn:microsoft.com/office/officeart/2016/7/layout/VerticalSolidActionList"/>
    <dgm:cxn modelId="{F8B1BD0D-5E05-0E4C-88F2-51E94BC4BC27}" type="presParOf" srcId="{75832BC4-0456-B343-A5EC-2A834D5B9615}" destId="{98690462-FC57-B945-8D6B-5FB0721958E0}" srcOrd="1" destOrd="0" presId="urn:microsoft.com/office/officeart/2016/7/layout/VerticalSolidActionList"/>
    <dgm:cxn modelId="{C3A11D58-446E-984E-AC2C-20D8C9A39550}" type="presParOf" srcId="{8EA8731C-86FF-CA45-B9E7-A91417CAA3C9}" destId="{3A7F3A27-59E6-BF43-8975-095731FAB019}" srcOrd="11" destOrd="0" presId="urn:microsoft.com/office/officeart/2016/7/layout/VerticalSolidActionList"/>
    <dgm:cxn modelId="{7100BFC3-7290-F544-BFEA-9FDC10265783}" type="presParOf" srcId="{8EA8731C-86FF-CA45-B9E7-A91417CAA3C9}" destId="{F8E523AD-9E90-6941-922E-AB91FBEB0600}" srcOrd="12" destOrd="0" presId="urn:microsoft.com/office/officeart/2016/7/layout/VerticalSolidActionList"/>
    <dgm:cxn modelId="{A67958A6-5EF6-384D-8000-87ED8D351503}" type="presParOf" srcId="{F8E523AD-9E90-6941-922E-AB91FBEB0600}" destId="{75CF49DA-E139-D042-B50E-88B66813B00B}" srcOrd="0" destOrd="0" presId="urn:microsoft.com/office/officeart/2016/7/layout/VerticalSolidActionList"/>
    <dgm:cxn modelId="{E7F048AF-E487-D24D-8ADE-677B6978D077}" type="presParOf" srcId="{F8E523AD-9E90-6941-922E-AB91FBEB0600}" destId="{B586F2F6-8A9E-0A4D-8E29-199CAC9E072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A0FF1-E840-4BF1-87CF-B8F8895D3F9E}">
      <dsp:nvSpPr>
        <dsp:cNvPr id="0" name=""/>
        <dsp:cNvSpPr/>
      </dsp:nvSpPr>
      <dsp:spPr>
        <a:xfrm>
          <a:off x="0" y="3232"/>
          <a:ext cx="9520157" cy="1107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A8FAC-3F4B-4280-A01A-B97FE34A9BF3}">
      <dsp:nvSpPr>
        <dsp:cNvPr id="0" name=""/>
        <dsp:cNvSpPr/>
      </dsp:nvSpPr>
      <dsp:spPr>
        <a:xfrm>
          <a:off x="335003" y="252409"/>
          <a:ext cx="609693" cy="6090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848A5C-F985-449B-A8AB-8C9BEF07DA13}">
      <dsp:nvSpPr>
        <dsp:cNvPr id="0" name=""/>
        <dsp:cNvSpPr/>
      </dsp:nvSpPr>
      <dsp:spPr>
        <a:xfrm>
          <a:off x="1279700" y="3232"/>
          <a:ext cx="8173233" cy="110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20" tIns="117320" rIns="117320" bIns="117320" numCol="1" spcCol="1270" anchor="ctr" anchorCtr="0">
          <a:noAutofit/>
        </a:bodyPr>
        <a:lstStyle/>
        <a:p>
          <a:pPr marL="0" lvl="0" indent="0" algn="l" defTabSz="622300">
            <a:lnSpc>
              <a:spcPct val="100000"/>
            </a:lnSpc>
            <a:spcBef>
              <a:spcPct val="0"/>
            </a:spcBef>
            <a:spcAft>
              <a:spcPct val="35000"/>
            </a:spcAft>
            <a:buNone/>
          </a:pPr>
          <a:r>
            <a:rPr lang="en-US" sz="1400" kern="1200"/>
            <a:t>Our project mainly focuses on the Paris Olympics 2024 dataset which includes the comprehensive details about participating nations, sports, athletes, and events. Our main objective was to uncover key trends and insights, such as medal predictions, participation analysis, and the diversity of represented sports, consistently performing countries, players and most dominating sport.</a:t>
          </a:r>
          <a:endParaRPr lang="en-US" sz="1400" kern="1200" dirty="0"/>
        </a:p>
      </dsp:txBody>
      <dsp:txXfrm>
        <a:off x="1279700" y="3232"/>
        <a:ext cx="8173233" cy="1108532"/>
      </dsp:txXfrm>
    </dsp:sp>
    <dsp:sp modelId="{93E62552-FC6D-47CC-A418-86D46E8438BE}">
      <dsp:nvSpPr>
        <dsp:cNvPr id="0" name=""/>
        <dsp:cNvSpPr/>
      </dsp:nvSpPr>
      <dsp:spPr>
        <a:xfrm>
          <a:off x="0" y="1372597"/>
          <a:ext cx="9520157" cy="1107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5E880-B0C0-496F-A032-56ADD293B840}">
      <dsp:nvSpPr>
        <dsp:cNvPr id="0" name=""/>
        <dsp:cNvSpPr/>
      </dsp:nvSpPr>
      <dsp:spPr>
        <a:xfrm>
          <a:off x="335003" y="1621773"/>
          <a:ext cx="609693" cy="6090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6E9AA-72B1-42BB-AD02-59CFB599EFEF}">
      <dsp:nvSpPr>
        <dsp:cNvPr id="0" name=""/>
        <dsp:cNvSpPr/>
      </dsp:nvSpPr>
      <dsp:spPr>
        <a:xfrm>
          <a:off x="1279700" y="1372597"/>
          <a:ext cx="8173233" cy="110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20" tIns="117320" rIns="117320" bIns="117320" numCol="1" spcCol="1270" anchor="ctr" anchorCtr="0">
          <a:noAutofit/>
        </a:bodyPr>
        <a:lstStyle/>
        <a:p>
          <a:pPr marL="0" lvl="0" indent="0" algn="l" defTabSz="622300">
            <a:lnSpc>
              <a:spcPct val="100000"/>
            </a:lnSpc>
            <a:spcBef>
              <a:spcPct val="0"/>
            </a:spcBef>
            <a:spcAft>
              <a:spcPct val="35000"/>
            </a:spcAft>
            <a:buNone/>
          </a:pPr>
          <a:r>
            <a:rPr lang="en-US" sz="1400" kern="1200" dirty="0"/>
            <a:t>We utilized tools like Python and Power Bi to create visualizations that highlight data patterns. By exploring correlations between factors like participation, disciplines, and medal counts, countries, we aimed to understand the factors influencing Olympic success. We also focused on showcasing gender representation and country-wise participation over time.</a:t>
          </a:r>
        </a:p>
      </dsp:txBody>
      <dsp:txXfrm>
        <a:off x="1279700" y="1372597"/>
        <a:ext cx="8173233" cy="1108532"/>
      </dsp:txXfrm>
    </dsp:sp>
    <dsp:sp modelId="{AF7ABC13-E9AA-4DF8-8EE9-21B659AE6FD5}">
      <dsp:nvSpPr>
        <dsp:cNvPr id="0" name=""/>
        <dsp:cNvSpPr/>
      </dsp:nvSpPr>
      <dsp:spPr>
        <a:xfrm>
          <a:off x="0" y="2741961"/>
          <a:ext cx="9520157" cy="1107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2CDB6-034F-40E2-A5F3-A1068FFF77FF}">
      <dsp:nvSpPr>
        <dsp:cNvPr id="0" name=""/>
        <dsp:cNvSpPr/>
      </dsp:nvSpPr>
      <dsp:spPr>
        <a:xfrm>
          <a:off x="335003" y="2991137"/>
          <a:ext cx="609693" cy="6090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8A1104-ADCE-48E4-B7D1-800D39C83C65}">
      <dsp:nvSpPr>
        <dsp:cNvPr id="0" name=""/>
        <dsp:cNvSpPr/>
      </dsp:nvSpPr>
      <dsp:spPr>
        <a:xfrm>
          <a:off x="1279700" y="2741961"/>
          <a:ext cx="8173233" cy="110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320" tIns="117320" rIns="117320" bIns="117320" numCol="1" spcCol="1270" anchor="ctr" anchorCtr="0">
          <a:noAutofit/>
        </a:bodyPr>
        <a:lstStyle/>
        <a:p>
          <a:pPr marL="0" lvl="0" indent="0" algn="l" defTabSz="622300">
            <a:lnSpc>
              <a:spcPct val="100000"/>
            </a:lnSpc>
            <a:spcBef>
              <a:spcPct val="0"/>
            </a:spcBef>
            <a:spcAft>
              <a:spcPct val="35000"/>
            </a:spcAft>
            <a:buNone/>
          </a:pPr>
          <a:r>
            <a:rPr lang="en-US" sz="1400" kern="1200" dirty="0"/>
            <a:t>The goal behind choosing this dataset was to combine our passion for sports with data visualization to create engaging insights for sports enthusiasts. Our project highlights trends and patterns in the Olympics, helping fans better understand the event and enabling businesses to leverage these insights for growth opportunities in the sports industry.</a:t>
          </a:r>
        </a:p>
      </dsp:txBody>
      <dsp:txXfrm>
        <a:off x="1279700" y="2741961"/>
        <a:ext cx="8173233" cy="1108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CFCAF-9B31-C742-AF31-7CB640431EB1}">
      <dsp:nvSpPr>
        <dsp:cNvPr id="0" name=""/>
        <dsp:cNvSpPr/>
      </dsp:nvSpPr>
      <dsp:spPr>
        <a:xfrm>
          <a:off x="2002793" y="0"/>
          <a:ext cx="8011172" cy="62372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dirty="0"/>
            <a:t>Which countries dominate specific sports consistently?</a:t>
          </a:r>
        </a:p>
      </dsp:txBody>
      <dsp:txXfrm>
        <a:off x="2002793" y="0"/>
        <a:ext cx="8011172" cy="623721"/>
      </dsp:txXfrm>
    </dsp:sp>
    <dsp:sp modelId="{0CEEA103-AF53-7846-819F-BC60033FCD25}">
      <dsp:nvSpPr>
        <dsp:cNvPr id="0" name=""/>
        <dsp:cNvSpPr/>
      </dsp:nvSpPr>
      <dsp:spPr>
        <a:xfrm>
          <a:off x="0" y="2153"/>
          <a:ext cx="2002793" cy="62372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dirty="0"/>
            <a:t>Athlete-Level Performance</a:t>
          </a:r>
          <a:r>
            <a:rPr lang="en-US" sz="1400" kern="1200" dirty="0"/>
            <a:t>:</a:t>
          </a:r>
        </a:p>
      </dsp:txBody>
      <dsp:txXfrm>
        <a:off x="0" y="2153"/>
        <a:ext cx="2002793" cy="623721"/>
      </dsp:txXfrm>
    </dsp:sp>
    <dsp:sp modelId="{096BC825-FD0F-664F-A25A-275072404942}">
      <dsp:nvSpPr>
        <dsp:cNvPr id="0" name=""/>
        <dsp:cNvSpPr/>
      </dsp:nvSpPr>
      <dsp:spPr>
        <a:xfrm>
          <a:off x="2002793" y="663298"/>
          <a:ext cx="8011172" cy="623721"/>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a:t>How does medal success correlate with sponsorship revenue?</a:t>
          </a:r>
        </a:p>
        <a:p>
          <a:pPr marL="0" lvl="0" indent="0" algn="l" defTabSz="488950">
            <a:lnSpc>
              <a:spcPct val="90000"/>
            </a:lnSpc>
            <a:spcBef>
              <a:spcPct val="0"/>
            </a:spcBef>
            <a:spcAft>
              <a:spcPct val="35000"/>
            </a:spcAft>
            <a:buNone/>
          </a:pPr>
          <a:r>
            <a:rPr lang="en-US" sz="1100" kern="1200" dirty="0"/>
            <a:t>What is the financial impact of hosting events at certain venues?</a:t>
          </a:r>
        </a:p>
      </dsp:txBody>
      <dsp:txXfrm>
        <a:off x="2002793" y="663298"/>
        <a:ext cx="8011172" cy="623721"/>
      </dsp:txXfrm>
    </dsp:sp>
    <dsp:sp modelId="{36668C7B-3C91-2145-A3DA-835F876E9E93}">
      <dsp:nvSpPr>
        <dsp:cNvPr id="0" name=""/>
        <dsp:cNvSpPr/>
      </dsp:nvSpPr>
      <dsp:spPr>
        <a:xfrm>
          <a:off x="0" y="663298"/>
          <a:ext cx="2002793" cy="62372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a:t>Economic Impact</a:t>
          </a:r>
          <a:r>
            <a:rPr lang="en-US" sz="1400" kern="1200"/>
            <a:t>:</a:t>
          </a:r>
        </a:p>
      </dsp:txBody>
      <dsp:txXfrm>
        <a:off x="0" y="663298"/>
        <a:ext cx="2002793" cy="623721"/>
      </dsp:txXfrm>
    </dsp:sp>
    <dsp:sp modelId="{66D8D28B-77BA-0E44-87DB-F0BA29907537}">
      <dsp:nvSpPr>
        <dsp:cNvPr id="0" name=""/>
        <dsp:cNvSpPr/>
      </dsp:nvSpPr>
      <dsp:spPr>
        <a:xfrm>
          <a:off x="2002793" y="1324442"/>
          <a:ext cx="8011172" cy="623721"/>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a:t>How do male vs. female participation and success trends differ?</a:t>
          </a:r>
        </a:p>
        <a:p>
          <a:pPr marL="0" lvl="0" indent="0" algn="l" defTabSz="488950">
            <a:lnSpc>
              <a:spcPct val="90000"/>
            </a:lnSpc>
            <a:spcBef>
              <a:spcPct val="0"/>
            </a:spcBef>
            <a:spcAft>
              <a:spcPct val="35000"/>
            </a:spcAft>
            <a:buNone/>
          </a:pPr>
          <a:r>
            <a:rPr lang="en-US" sz="1100" kern="1200"/>
            <a:t>How has athlete diversity evolved over time?</a:t>
          </a:r>
        </a:p>
      </dsp:txBody>
      <dsp:txXfrm>
        <a:off x="2002793" y="1324442"/>
        <a:ext cx="8011172" cy="623721"/>
      </dsp:txXfrm>
    </dsp:sp>
    <dsp:sp modelId="{9952B3D0-BBD5-4D44-9FEB-68E567C73BF0}">
      <dsp:nvSpPr>
        <dsp:cNvPr id="0" name=""/>
        <dsp:cNvSpPr/>
      </dsp:nvSpPr>
      <dsp:spPr>
        <a:xfrm>
          <a:off x="0" y="1324442"/>
          <a:ext cx="2002793" cy="62372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a:t>Gender &amp; Diversity</a:t>
          </a:r>
          <a:r>
            <a:rPr lang="en-US" sz="1400" kern="1200"/>
            <a:t>:</a:t>
          </a:r>
        </a:p>
      </dsp:txBody>
      <dsp:txXfrm>
        <a:off x="0" y="1324442"/>
        <a:ext cx="2002793" cy="623721"/>
      </dsp:txXfrm>
    </dsp:sp>
    <dsp:sp modelId="{DD4F894E-6B88-444D-A97F-DD56B4419489}">
      <dsp:nvSpPr>
        <dsp:cNvPr id="0" name=""/>
        <dsp:cNvSpPr/>
      </dsp:nvSpPr>
      <dsp:spPr>
        <a:xfrm>
          <a:off x="2002793" y="1985586"/>
          <a:ext cx="8011172" cy="62372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a:t>Which sports or venues are expected to attract the most audience?</a:t>
          </a:r>
        </a:p>
        <a:p>
          <a:pPr marL="0" lvl="0" indent="0" algn="l" defTabSz="488950">
            <a:lnSpc>
              <a:spcPct val="90000"/>
            </a:lnSpc>
            <a:spcBef>
              <a:spcPct val="0"/>
            </a:spcBef>
            <a:spcAft>
              <a:spcPct val="35000"/>
            </a:spcAft>
            <a:buNone/>
          </a:pPr>
          <a:r>
            <a:rPr lang="en-US" sz="1100" kern="1200"/>
            <a:t>How do ticket pricing and venue accessibility influence attendance?</a:t>
          </a:r>
        </a:p>
      </dsp:txBody>
      <dsp:txXfrm>
        <a:off x="2002793" y="1985586"/>
        <a:ext cx="8011172" cy="623721"/>
      </dsp:txXfrm>
    </dsp:sp>
    <dsp:sp modelId="{6D956E1A-EA94-E54E-81F1-D4FD3B0684DF}">
      <dsp:nvSpPr>
        <dsp:cNvPr id="0" name=""/>
        <dsp:cNvSpPr/>
      </dsp:nvSpPr>
      <dsp:spPr>
        <a:xfrm>
          <a:off x="0" y="1985586"/>
          <a:ext cx="2002793" cy="62372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a:t>Ticketing &amp; Attendance</a:t>
          </a:r>
          <a:r>
            <a:rPr lang="en-US" sz="1400" kern="1200"/>
            <a:t>:</a:t>
          </a:r>
        </a:p>
      </dsp:txBody>
      <dsp:txXfrm>
        <a:off x="0" y="1985586"/>
        <a:ext cx="2002793" cy="623721"/>
      </dsp:txXfrm>
    </dsp:sp>
    <dsp:sp modelId="{C0E6E309-B17B-4F48-AC9C-3BD43AF5A7BA}">
      <dsp:nvSpPr>
        <dsp:cNvPr id="0" name=""/>
        <dsp:cNvSpPr/>
      </dsp:nvSpPr>
      <dsp:spPr>
        <a:xfrm>
          <a:off x="2002793" y="2646731"/>
          <a:ext cx="8011172" cy="623721"/>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a:t>Can future event popularity be predicted using historical trends?</a:t>
          </a:r>
        </a:p>
        <a:p>
          <a:pPr marL="0" lvl="0" indent="0" algn="l" defTabSz="488950">
            <a:lnSpc>
              <a:spcPct val="90000"/>
            </a:lnSpc>
            <a:spcBef>
              <a:spcPct val="0"/>
            </a:spcBef>
            <a:spcAft>
              <a:spcPct val="35000"/>
            </a:spcAft>
            <a:buNone/>
          </a:pPr>
          <a:r>
            <a:rPr lang="en-US" sz="1100" kern="1200"/>
            <a:t>What strategies can increase engagement for less popular events?</a:t>
          </a:r>
        </a:p>
      </dsp:txBody>
      <dsp:txXfrm>
        <a:off x="2002793" y="2646731"/>
        <a:ext cx="8011172" cy="623721"/>
      </dsp:txXfrm>
    </dsp:sp>
    <dsp:sp modelId="{17BFF2C2-BA3F-2341-916D-2E95A87CA594}">
      <dsp:nvSpPr>
        <dsp:cNvPr id="0" name=""/>
        <dsp:cNvSpPr/>
      </dsp:nvSpPr>
      <dsp:spPr>
        <a:xfrm>
          <a:off x="0" y="2646731"/>
          <a:ext cx="2002793" cy="623721"/>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dirty="0"/>
            <a:t>Predictive &amp; Prescriptive Insights</a:t>
          </a:r>
          <a:r>
            <a:rPr lang="en-US" sz="1400" kern="1200" dirty="0"/>
            <a:t>:</a:t>
          </a:r>
        </a:p>
      </dsp:txBody>
      <dsp:txXfrm>
        <a:off x="0" y="2646731"/>
        <a:ext cx="2002793" cy="623721"/>
      </dsp:txXfrm>
    </dsp:sp>
    <dsp:sp modelId="{98690462-FC57-B945-8D6B-5FB0721958E0}">
      <dsp:nvSpPr>
        <dsp:cNvPr id="0" name=""/>
        <dsp:cNvSpPr/>
      </dsp:nvSpPr>
      <dsp:spPr>
        <a:xfrm>
          <a:off x="2002793" y="3307875"/>
          <a:ext cx="8011172" cy="62372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a:t>How can technologies like AR/VR enhance audience experience?</a:t>
          </a:r>
        </a:p>
        <a:p>
          <a:pPr marL="0" lvl="0" indent="0" algn="l" defTabSz="488950">
            <a:lnSpc>
              <a:spcPct val="90000"/>
            </a:lnSpc>
            <a:spcBef>
              <a:spcPct val="0"/>
            </a:spcBef>
            <a:spcAft>
              <a:spcPct val="35000"/>
            </a:spcAft>
            <a:buNone/>
          </a:pPr>
          <a:r>
            <a:rPr lang="en-US" sz="1100" kern="1200"/>
            <a:t>What role do social media trends play in shaping event popularity?</a:t>
          </a:r>
        </a:p>
      </dsp:txBody>
      <dsp:txXfrm>
        <a:off x="2002793" y="3307875"/>
        <a:ext cx="8011172" cy="623721"/>
      </dsp:txXfrm>
    </dsp:sp>
    <dsp:sp modelId="{0F59A8BE-3D6C-3647-8B6D-51CAB3B12A36}">
      <dsp:nvSpPr>
        <dsp:cNvPr id="0" name=""/>
        <dsp:cNvSpPr/>
      </dsp:nvSpPr>
      <dsp:spPr>
        <a:xfrm>
          <a:off x="0" y="3307875"/>
          <a:ext cx="2002793" cy="62372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a:t>Technology Integration</a:t>
          </a:r>
          <a:r>
            <a:rPr lang="en-US" sz="1400" kern="1200"/>
            <a:t>:</a:t>
          </a:r>
        </a:p>
      </dsp:txBody>
      <dsp:txXfrm>
        <a:off x="0" y="3307875"/>
        <a:ext cx="2002793" cy="623721"/>
      </dsp:txXfrm>
    </dsp:sp>
    <dsp:sp modelId="{B586F2F6-8A9E-0A4D-8E29-199CAC9E0721}">
      <dsp:nvSpPr>
        <dsp:cNvPr id="0" name=""/>
        <dsp:cNvSpPr/>
      </dsp:nvSpPr>
      <dsp:spPr>
        <a:xfrm>
          <a:off x="2002793" y="3969020"/>
          <a:ext cx="8011172" cy="623721"/>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5439" tIns="158425" rIns="155439" bIns="158425" numCol="1" spcCol="1270" anchor="ctr" anchorCtr="0">
          <a:noAutofit/>
        </a:bodyPr>
        <a:lstStyle/>
        <a:p>
          <a:pPr marL="0" lvl="0" indent="0" algn="l" defTabSz="488950">
            <a:lnSpc>
              <a:spcPct val="90000"/>
            </a:lnSpc>
            <a:spcBef>
              <a:spcPct val="0"/>
            </a:spcBef>
            <a:spcAft>
              <a:spcPct val="35000"/>
            </a:spcAft>
            <a:buNone/>
          </a:pPr>
          <a:r>
            <a:rPr lang="en-US" sz="1100" kern="1200" dirty="0"/>
            <a:t> </a:t>
          </a:r>
          <a:r>
            <a:rPr lang="en-US" sz="1100" b="0" i="0" kern="1200" dirty="0"/>
            <a:t>How the most </a:t>
          </a:r>
          <a:r>
            <a:rPr lang="en-US" sz="1100" kern="1200" dirty="0"/>
            <a:t>c</a:t>
          </a:r>
          <a:r>
            <a:rPr lang="en-US" sz="1100" b="0" i="0" kern="1200" dirty="0"/>
            <a:t>onsistently performing athletes and countries be found to form partnerships with these brands such as activewear, sporting goods, and supplement brands that demand the same and reach more people at the same time?</a:t>
          </a:r>
          <a:endParaRPr lang="en-US" sz="1100" kern="1200" dirty="0"/>
        </a:p>
      </dsp:txBody>
      <dsp:txXfrm>
        <a:off x="2002793" y="3969020"/>
        <a:ext cx="8011172" cy="623721"/>
      </dsp:txXfrm>
    </dsp:sp>
    <dsp:sp modelId="{75CF49DA-E139-D042-B50E-88B66813B00B}">
      <dsp:nvSpPr>
        <dsp:cNvPr id="0" name=""/>
        <dsp:cNvSpPr/>
      </dsp:nvSpPr>
      <dsp:spPr>
        <a:xfrm>
          <a:off x="0" y="3969020"/>
          <a:ext cx="2002793" cy="62372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981" tIns="61610" rIns="105981" bIns="61610" numCol="1" spcCol="1270" anchor="ctr" anchorCtr="0">
          <a:noAutofit/>
        </a:bodyPr>
        <a:lstStyle/>
        <a:p>
          <a:pPr marL="0" lvl="0" indent="0" algn="ctr" defTabSz="622300">
            <a:lnSpc>
              <a:spcPct val="90000"/>
            </a:lnSpc>
            <a:spcBef>
              <a:spcPct val="0"/>
            </a:spcBef>
            <a:spcAft>
              <a:spcPct val="35000"/>
            </a:spcAft>
            <a:buNone/>
          </a:pPr>
          <a:r>
            <a:rPr lang="en-US" sz="1400" b="1" kern="1200" dirty="0"/>
            <a:t> Helping Businesses:</a:t>
          </a:r>
          <a:endParaRPr lang="en-US" sz="1400" kern="1200" dirty="0"/>
        </a:p>
      </dsp:txBody>
      <dsp:txXfrm>
        <a:off x="0" y="3969020"/>
        <a:ext cx="2002793" cy="6237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0D4F2-F0DB-DD4D-8217-0094FFC4855A}"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6B7BE-1BFA-8348-86CE-2ABB37667713}" type="slidenum">
              <a:rPr lang="en-US" smtClean="0"/>
              <a:t>‹#›</a:t>
            </a:fld>
            <a:endParaRPr lang="en-US"/>
          </a:p>
        </p:txBody>
      </p:sp>
    </p:spTree>
    <p:extLst>
      <p:ext uri="{BB962C8B-B14F-4D97-AF65-F5344CB8AC3E}">
        <p14:creationId xmlns:p14="http://schemas.microsoft.com/office/powerpoint/2010/main" val="3547529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06B7BE-1BFA-8348-86CE-2ABB37667713}" type="slidenum">
              <a:rPr lang="en-US" smtClean="0"/>
              <a:t>1</a:t>
            </a:fld>
            <a:endParaRPr lang="en-US"/>
          </a:p>
        </p:txBody>
      </p:sp>
    </p:spTree>
    <p:extLst>
      <p:ext uri="{BB962C8B-B14F-4D97-AF65-F5344CB8AC3E}">
        <p14:creationId xmlns:p14="http://schemas.microsoft.com/office/powerpoint/2010/main" val="2274511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5E15D8-85EB-1D4E-BA44-A235AB9A1FB9}" type="datetimeFigureOut">
              <a:rPr lang="en-US" smtClean="0"/>
              <a:t>12/3/24</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5347056-6CEE-DA46-B35F-0ADE4A13335D}"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791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5E15D8-85EB-1D4E-BA44-A235AB9A1FB9}"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47056-6CEE-DA46-B35F-0ADE4A13335D}"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197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5E15D8-85EB-1D4E-BA44-A235AB9A1FB9}"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47056-6CEE-DA46-B35F-0ADE4A13335D}"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137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5E15D8-85EB-1D4E-BA44-A235AB9A1FB9}"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47056-6CEE-DA46-B35F-0ADE4A13335D}"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771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5E15D8-85EB-1D4E-BA44-A235AB9A1FB9}"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347056-6CEE-DA46-B35F-0ADE4A13335D}"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402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5E15D8-85EB-1D4E-BA44-A235AB9A1FB9}"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347056-6CEE-DA46-B35F-0ADE4A13335D}"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49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5E15D8-85EB-1D4E-BA44-A235AB9A1FB9}" type="datetimeFigureOut">
              <a:rPr lang="en-US" smtClean="0"/>
              <a:t>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347056-6CEE-DA46-B35F-0ADE4A13335D}"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67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5E15D8-85EB-1D4E-BA44-A235AB9A1FB9}" type="datetimeFigureOut">
              <a:rPr lang="en-US" smtClean="0"/>
              <a:t>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347056-6CEE-DA46-B35F-0ADE4A13335D}"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041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E15D8-85EB-1D4E-BA44-A235AB9A1FB9}" type="datetimeFigureOut">
              <a:rPr lang="en-US" smtClean="0"/>
              <a:t>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347056-6CEE-DA46-B35F-0ADE4A13335D}" type="slidenum">
              <a:rPr lang="en-US" smtClean="0"/>
              <a:t>‹#›</a:t>
            </a:fld>
            <a:endParaRPr lang="en-US"/>
          </a:p>
        </p:txBody>
      </p:sp>
    </p:spTree>
    <p:extLst>
      <p:ext uri="{BB962C8B-B14F-4D97-AF65-F5344CB8AC3E}">
        <p14:creationId xmlns:p14="http://schemas.microsoft.com/office/powerpoint/2010/main" val="104838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E15D8-85EB-1D4E-BA44-A235AB9A1FB9}"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347056-6CEE-DA46-B35F-0ADE4A13335D}"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406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605E15D8-85EB-1D4E-BA44-A235AB9A1FB9}" type="datetimeFigureOut">
              <a:rPr lang="en-US" smtClean="0"/>
              <a:t>12/3/24</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15347056-6CEE-DA46-B35F-0ADE4A13335D}"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5053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05E15D8-85EB-1D4E-BA44-A235AB9A1FB9}" type="datetimeFigureOut">
              <a:rPr lang="en-US" smtClean="0"/>
              <a:t>12/3/24</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5347056-6CEE-DA46-B35F-0ADE4A13335D}"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33536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piterfm/paris-2024-olympic-summer-games/data" TargetMode="External"/><Relationship Id="rId2" Type="http://schemas.openxmlformats.org/officeDocument/2006/relationships/hyperlink" Target="https://github.com/deeksha7chauhan/Dv-Group_PPT" TargetMode="Externa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70" name="Straight Connector 69">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01027E-B10F-4212-8A7C-18D3714617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86" name="Rectangle 85">
            <a:extLst>
              <a:ext uri="{FF2B5EF4-FFF2-40B4-BE49-F238E27FC236}">
                <a16:creationId xmlns:a16="http://schemas.microsoft.com/office/drawing/2014/main" id="{4568A54B-9065-40B2-8753-8E0288E82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FF33E-4485-D180-2C0A-82778AC83577}"/>
              </a:ext>
            </a:extLst>
          </p:cNvPr>
          <p:cNvSpPr>
            <a:spLocks noGrp="1"/>
          </p:cNvSpPr>
          <p:nvPr>
            <p:ph type="ctrTitle"/>
          </p:nvPr>
        </p:nvSpPr>
        <p:spPr>
          <a:xfrm>
            <a:off x="1534781" y="804520"/>
            <a:ext cx="4093310" cy="1049235"/>
          </a:xfrm>
        </p:spPr>
        <p:txBody>
          <a:bodyPr vert="horz" lIns="91440" tIns="45720" rIns="91440" bIns="45720" rtlCol="0" anchor="b">
            <a:normAutofit/>
          </a:bodyPr>
          <a:lstStyle/>
          <a:p>
            <a:r>
              <a:rPr lang="en-US" sz="1500" b="1" dirty="0"/>
              <a:t>The Paris 2024 Olympic Summer Games </a:t>
            </a:r>
            <a:br>
              <a:rPr lang="en-US" sz="1500" b="1" dirty="0"/>
            </a:br>
            <a:br>
              <a:rPr lang="en-US" sz="1500" b="1" dirty="0"/>
            </a:br>
            <a:r>
              <a:rPr lang="en-US" sz="1500" b="1" dirty="0"/>
              <a:t>(Group 04)</a:t>
            </a:r>
            <a:br>
              <a:rPr lang="en-US" sz="1500" b="1" dirty="0"/>
            </a:br>
            <a:r>
              <a:rPr lang="en-US" sz="1500" b="1" dirty="0"/>
              <a:t>Final Group Project Presentation</a:t>
            </a:r>
          </a:p>
        </p:txBody>
      </p:sp>
      <p:cxnSp>
        <p:nvCxnSpPr>
          <p:cNvPr id="87" name="Straight Connector 86">
            <a:extLst>
              <a:ext uri="{FF2B5EF4-FFF2-40B4-BE49-F238E27FC236}">
                <a16:creationId xmlns:a16="http://schemas.microsoft.com/office/drawing/2014/main" id="{515F3B72-790F-4B1A-90DE-5EC31C829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3" name="Rectangle 92">
            <a:extLst>
              <a:ext uri="{FF2B5EF4-FFF2-40B4-BE49-F238E27FC236}">
                <a16:creationId xmlns:a16="http://schemas.microsoft.com/office/drawing/2014/main" id="{A2BED43D-FF5E-4233-9D4F-A509B560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974043B6-491C-0486-902C-B61069AFF498}"/>
              </a:ext>
            </a:extLst>
          </p:cNvPr>
          <p:cNvSpPr>
            <a:spLocks noGrp="1"/>
          </p:cNvSpPr>
          <p:nvPr>
            <p:ph type="subTitle" idx="1"/>
          </p:nvPr>
        </p:nvSpPr>
        <p:spPr>
          <a:xfrm>
            <a:off x="1534695" y="2015732"/>
            <a:ext cx="4089097" cy="3450613"/>
          </a:xfrm>
        </p:spPr>
        <p:txBody>
          <a:bodyPr vert="horz" lIns="91440" tIns="45720" rIns="91440" bIns="45720" rtlCol="0" anchor="t">
            <a:normAutofit/>
          </a:bodyPr>
          <a:lstStyle/>
          <a:p>
            <a:pPr indent="-228600">
              <a:lnSpc>
                <a:spcPct val="110000"/>
              </a:lnSpc>
              <a:buFont typeface="Arial" panose="020B0604020202020204" pitchFamily="34" charset="0"/>
              <a:buChar char="•"/>
            </a:pPr>
            <a:r>
              <a:rPr lang="en-US" sz="1500" b="1" dirty="0"/>
              <a:t>Submitted By: </a:t>
            </a:r>
            <a:r>
              <a:rPr lang="en-US" sz="1500" dirty="0"/>
              <a:t>Deeksha Chauhan, Gayatri Patil, Nikhil Swami, Shweta Shinde </a:t>
            </a:r>
          </a:p>
          <a:p>
            <a:pPr indent="-228600">
              <a:lnSpc>
                <a:spcPct val="110000"/>
              </a:lnSpc>
              <a:buFont typeface="Arial" panose="020B0604020202020204" pitchFamily="34" charset="0"/>
              <a:buChar char="•"/>
            </a:pPr>
            <a:r>
              <a:rPr lang="en-US" sz="1500" dirty="0"/>
              <a:t>Department of Applied Data Science, San José State University </a:t>
            </a:r>
          </a:p>
          <a:p>
            <a:pPr indent="-228600">
              <a:lnSpc>
                <a:spcPct val="110000"/>
              </a:lnSpc>
              <a:buFont typeface="Arial" panose="020B0604020202020204" pitchFamily="34" charset="0"/>
              <a:buChar char="•"/>
            </a:pPr>
            <a:r>
              <a:rPr lang="en-US" sz="1500" b="1" dirty="0"/>
              <a:t>DATA 230:</a:t>
            </a:r>
            <a:r>
              <a:rPr lang="en-US" sz="1500" dirty="0"/>
              <a:t> Data Visualization </a:t>
            </a:r>
          </a:p>
          <a:p>
            <a:pPr indent="-228600">
              <a:lnSpc>
                <a:spcPct val="110000"/>
              </a:lnSpc>
              <a:buFont typeface="Arial" panose="020B0604020202020204" pitchFamily="34" charset="0"/>
              <a:buChar char="•"/>
            </a:pPr>
            <a:r>
              <a:rPr lang="en-US" sz="1500" b="1" dirty="0"/>
              <a:t>Submitted To: </a:t>
            </a:r>
            <a:r>
              <a:rPr lang="en-US" sz="1500" dirty="0"/>
              <a:t>Professor Venkata </a:t>
            </a:r>
            <a:r>
              <a:rPr lang="en-US" sz="1500" dirty="0" err="1"/>
              <a:t>Duvvuri</a:t>
            </a:r>
            <a:endParaRPr lang="en-US" sz="1500" dirty="0"/>
          </a:p>
          <a:p>
            <a:pPr indent="-228600">
              <a:lnSpc>
                <a:spcPct val="110000"/>
              </a:lnSpc>
              <a:buFont typeface="Arial" panose="020B0604020202020204" pitchFamily="34" charset="0"/>
              <a:buChar char="•"/>
            </a:pPr>
            <a:r>
              <a:rPr lang="en-US" sz="1500" b="1" dirty="0"/>
              <a:t>Submitted On</a:t>
            </a:r>
            <a:r>
              <a:rPr lang="en-US" sz="1500" dirty="0"/>
              <a:t>: December 4</a:t>
            </a:r>
            <a:r>
              <a:rPr lang="en-US" sz="1500" baseline="30000" dirty="0"/>
              <a:t>th</a:t>
            </a:r>
            <a:r>
              <a:rPr lang="en-US" sz="1500" dirty="0"/>
              <a:t>,  2024</a:t>
            </a:r>
            <a:br>
              <a:rPr lang="en-US" sz="1500" baseline="30000" dirty="0"/>
            </a:br>
            <a:endParaRPr lang="en-US" sz="1500" baseline="30000" dirty="0"/>
          </a:p>
          <a:p>
            <a:pPr indent="-228600">
              <a:lnSpc>
                <a:spcPct val="110000"/>
              </a:lnSpc>
              <a:buFont typeface="Arial" panose="020B0604020202020204" pitchFamily="34" charset="0"/>
              <a:buChar char="•"/>
            </a:pPr>
            <a:endParaRPr lang="en-US" sz="1500" baseline="30000" dirty="0"/>
          </a:p>
          <a:p>
            <a:pPr indent="-228600">
              <a:lnSpc>
                <a:spcPct val="110000"/>
              </a:lnSpc>
              <a:buFont typeface="Arial" panose="020B0604020202020204" pitchFamily="34" charset="0"/>
              <a:buChar char="•"/>
            </a:pPr>
            <a:endParaRPr lang="en-US" sz="1500" dirty="0"/>
          </a:p>
        </p:txBody>
      </p:sp>
      <p:pic>
        <p:nvPicPr>
          <p:cNvPr id="5" name="Picture 4" descr="A olympic rings with a tower in the background&#10;&#10;Description automatically generated">
            <a:extLst>
              <a:ext uri="{FF2B5EF4-FFF2-40B4-BE49-F238E27FC236}">
                <a16:creationId xmlns:a16="http://schemas.microsoft.com/office/drawing/2014/main" id="{0DB47CEB-0C99-8AD8-7889-DB44E13D8F55}"/>
              </a:ext>
            </a:extLst>
          </p:cNvPr>
          <p:cNvPicPr>
            <a:picLocks noChangeAspect="1"/>
          </p:cNvPicPr>
          <p:nvPr/>
        </p:nvPicPr>
        <p:blipFill>
          <a:blip r:embed="rId4"/>
          <a:srcRect l="30540" r="26763" b="1"/>
          <a:stretch/>
        </p:blipFill>
        <p:spPr>
          <a:xfrm>
            <a:off x="6797822" y="805583"/>
            <a:ext cx="3553619" cy="4660762"/>
          </a:xfrm>
          <a:prstGeom prst="rect">
            <a:avLst/>
          </a:prstGeom>
        </p:spPr>
      </p:pic>
      <p:pic>
        <p:nvPicPr>
          <p:cNvPr id="103" name="Picture 102">
            <a:extLst>
              <a:ext uri="{FF2B5EF4-FFF2-40B4-BE49-F238E27FC236}">
                <a16:creationId xmlns:a16="http://schemas.microsoft.com/office/drawing/2014/main" id="{051D0F8B-A6FE-4009-88A1-49ABE7CEF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08" name="Straight Connector 107">
            <a:extLst>
              <a:ext uri="{FF2B5EF4-FFF2-40B4-BE49-F238E27FC236}">
                <a16:creationId xmlns:a16="http://schemas.microsoft.com/office/drawing/2014/main" id="{4C5057B3-E936-43A2-9EEE-514EF0434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35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57DF425-7D74-46EE-88AE-38DDEF47D00D}"/>
              </a:ext>
            </a:extLst>
          </p:cNvPr>
          <p:cNvPicPr>
            <a:picLocks noChangeAspect="1"/>
          </p:cNvPicPr>
          <p:nvPr/>
        </p:nvPicPr>
        <p:blipFill>
          <a:blip r:embed="rId2"/>
          <a:srcRect t="4111" r="-1" b="10659"/>
          <a:stretch/>
        </p:blipFill>
        <p:spPr>
          <a:xfrm>
            <a:off x="-1" y="593766"/>
            <a:ext cx="12192001" cy="6264234"/>
          </a:xfrm>
          <a:prstGeom prst="rect">
            <a:avLst/>
          </a:prstGeom>
        </p:spPr>
      </p:pic>
      <p:sp>
        <p:nvSpPr>
          <p:cNvPr id="2" name="Title 1">
            <a:extLst>
              <a:ext uri="{FF2B5EF4-FFF2-40B4-BE49-F238E27FC236}">
                <a16:creationId xmlns:a16="http://schemas.microsoft.com/office/drawing/2014/main" id="{4D6669AE-09A8-FAD8-A67D-AE1FA823D699}"/>
              </a:ext>
            </a:extLst>
          </p:cNvPr>
          <p:cNvSpPr>
            <a:spLocks noGrp="1"/>
          </p:cNvSpPr>
          <p:nvPr>
            <p:ph type="title"/>
          </p:nvPr>
        </p:nvSpPr>
        <p:spPr>
          <a:xfrm>
            <a:off x="340426" y="-74216"/>
            <a:ext cx="2790702" cy="555765"/>
          </a:xfrm>
        </p:spPr>
        <p:txBody>
          <a:bodyPr anchor="b">
            <a:normAutofit/>
          </a:bodyPr>
          <a:lstStyle/>
          <a:p>
            <a:r>
              <a:rPr lang="en-US" sz="2000" dirty="0">
                <a:solidFill>
                  <a:schemeClr val="tx1"/>
                </a:solidFill>
              </a:rPr>
              <a:t>Advance Features</a:t>
            </a:r>
          </a:p>
        </p:txBody>
      </p:sp>
    </p:spTree>
    <p:extLst>
      <p:ext uri="{BB962C8B-B14F-4D97-AF65-F5344CB8AC3E}">
        <p14:creationId xmlns:p14="http://schemas.microsoft.com/office/powerpoint/2010/main" val="317758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game&#10;&#10;Description automatically generated">
            <a:extLst>
              <a:ext uri="{FF2B5EF4-FFF2-40B4-BE49-F238E27FC236}">
                <a16:creationId xmlns:a16="http://schemas.microsoft.com/office/drawing/2014/main" id="{A52A68C3-7850-497C-35C3-E52E5D03B243}"/>
              </a:ext>
            </a:extLst>
          </p:cNvPr>
          <p:cNvPicPr>
            <a:picLocks noChangeAspect="1"/>
          </p:cNvPicPr>
          <p:nvPr/>
        </p:nvPicPr>
        <p:blipFill>
          <a:blip r:embed="rId2"/>
          <a:srcRect l="291" r="154"/>
          <a:stretch/>
        </p:blipFill>
        <p:spPr>
          <a:xfrm>
            <a:off x="20" y="197718"/>
            <a:ext cx="12191980" cy="6857990"/>
          </a:xfrm>
          <a:prstGeom prst="rect">
            <a:avLst/>
          </a:prstGeom>
        </p:spPr>
      </p:pic>
    </p:spTree>
    <p:extLst>
      <p:ext uri="{BB962C8B-B14F-4D97-AF65-F5344CB8AC3E}">
        <p14:creationId xmlns:p14="http://schemas.microsoft.com/office/powerpoint/2010/main" val="1164475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489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906EC4E-E6DB-5F5D-EE69-3AD5C33FEE3D}"/>
              </a:ext>
            </a:extLst>
          </p:cNvPr>
          <p:cNvPicPr>
            <a:picLocks noChangeAspect="1"/>
          </p:cNvPicPr>
          <p:nvPr/>
        </p:nvPicPr>
        <p:blipFill>
          <a:blip r:embed="rId2"/>
          <a:stretch>
            <a:fillRect/>
          </a:stretch>
        </p:blipFill>
        <p:spPr>
          <a:xfrm>
            <a:off x="1099528" y="643467"/>
            <a:ext cx="9992943" cy="5571066"/>
          </a:xfrm>
          <a:prstGeom prst="rect">
            <a:avLst/>
          </a:prstGeom>
        </p:spPr>
      </p:pic>
    </p:spTree>
    <p:extLst>
      <p:ext uri="{BB962C8B-B14F-4D97-AF65-F5344CB8AC3E}">
        <p14:creationId xmlns:p14="http://schemas.microsoft.com/office/powerpoint/2010/main" val="318556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499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18A7310B-5E97-06E6-7823-E2E39277FC40}"/>
              </a:ext>
            </a:extLst>
          </p:cNvPr>
          <p:cNvPicPr>
            <a:picLocks noChangeAspect="1"/>
          </p:cNvPicPr>
          <p:nvPr/>
        </p:nvPicPr>
        <p:blipFill>
          <a:blip r:embed="rId2"/>
          <a:stretch>
            <a:fillRect/>
          </a:stretch>
        </p:blipFill>
        <p:spPr>
          <a:xfrm>
            <a:off x="1008268" y="643467"/>
            <a:ext cx="10175463" cy="5571066"/>
          </a:xfrm>
          <a:prstGeom prst="rect">
            <a:avLst/>
          </a:prstGeom>
        </p:spPr>
      </p:pic>
    </p:spTree>
    <p:extLst>
      <p:ext uri="{BB962C8B-B14F-4D97-AF65-F5344CB8AC3E}">
        <p14:creationId xmlns:p14="http://schemas.microsoft.com/office/powerpoint/2010/main" val="291950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2DFEE60-5136-06D1-F2CA-16CF1F075EA7}"/>
              </a:ext>
            </a:extLst>
          </p:cNvPr>
          <p:cNvPicPr>
            <a:picLocks noChangeAspect="1"/>
          </p:cNvPicPr>
          <p:nvPr/>
        </p:nvPicPr>
        <p:blipFill>
          <a:blip r:embed="rId2"/>
          <a:stretch>
            <a:fillRect/>
          </a:stretch>
        </p:blipFill>
        <p:spPr>
          <a:xfrm>
            <a:off x="0" y="46274"/>
            <a:ext cx="12192000" cy="6765452"/>
          </a:xfrm>
          <a:prstGeom prst="rect">
            <a:avLst/>
          </a:prstGeom>
        </p:spPr>
      </p:pic>
    </p:spTree>
    <p:extLst>
      <p:ext uri="{BB962C8B-B14F-4D97-AF65-F5344CB8AC3E}">
        <p14:creationId xmlns:p14="http://schemas.microsoft.com/office/powerpoint/2010/main" val="3146571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247F961-664E-E9E1-7B51-B3ACE159D652}"/>
              </a:ext>
            </a:extLst>
          </p:cNvPr>
          <p:cNvPicPr>
            <a:picLocks noChangeAspect="1"/>
          </p:cNvPicPr>
          <p:nvPr/>
        </p:nvPicPr>
        <p:blipFill>
          <a:blip r:embed="rId2"/>
          <a:stretch>
            <a:fillRect/>
          </a:stretch>
        </p:blipFill>
        <p:spPr>
          <a:xfrm>
            <a:off x="0" y="148247"/>
            <a:ext cx="12192000" cy="6709753"/>
          </a:xfrm>
          <a:prstGeom prst="rect">
            <a:avLst/>
          </a:prstGeom>
        </p:spPr>
      </p:pic>
    </p:spTree>
    <p:extLst>
      <p:ext uri="{BB962C8B-B14F-4D97-AF65-F5344CB8AC3E}">
        <p14:creationId xmlns:p14="http://schemas.microsoft.com/office/powerpoint/2010/main" val="3642793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 screenshot of a computer&#10;&#10;Description automatically generated">
            <a:extLst>
              <a:ext uri="{FF2B5EF4-FFF2-40B4-BE49-F238E27FC236}">
                <a16:creationId xmlns:a16="http://schemas.microsoft.com/office/drawing/2014/main" id="{9CFDCCB1-EA5E-09B5-7560-1CDCE56DC0AE}"/>
              </a:ext>
            </a:extLst>
          </p:cNvPr>
          <p:cNvPicPr>
            <a:picLocks noChangeAspect="1"/>
          </p:cNvPicPr>
          <p:nvPr/>
        </p:nvPicPr>
        <p:blipFill>
          <a:blip r:embed="rId2"/>
          <a:stretch>
            <a:fillRect/>
          </a:stretch>
        </p:blipFill>
        <p:spPr>
          <a:xfrm>
            <a:off x="0" y="8001"/>
            <a:ext cx="12192000" cy="6841999"/>
          </a:xfrm>
          <a:prstGeom prst="rect">
            <a:avLst/>
          </a:prstGeom>
        </p:spPr>
      </p:pic>
    </p:spTree>
    <p:extLst>
      <p:ext uri="{BB962C8B-B14F-4D97-AF65-F5344CB8AC3E}">
        <p14:creationId xmlns:p14="http://schemas.microsoft.com/office/powerpoint/2010/main" val="41648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E650B85-5F93-E25D-310A-8FB9ED3309C3}"/>
              </a:ext>
            </a:extLst>
          </p:cNvPr>
          <p:cNvPicPr>
            <a:picLocks noChangeAspect="1"/>
          </p:cNvPicPr>
          <p:nvPr/>
        </p:nvPicPr>
        <p:blipFill>
          <a:blip r:embed="rId2"/>
          <a:srcRect l="1778" r="1" b="1"/>
          <a:stretch/>
        </p:blipFill>
        <p:spPr>
          <a:xfrm>
            <a:off x="20" y="10"/>
            <a:ext cx="12191980" cy="6857990"/>
          </a:xfrm>
          <a:prstGeom prst="rect">
            <a:avLst/>
          </a:prstGeom>
        </p:spPr>
      </p:pic>
    </p:spTree>
    <p:extLst>
      <p:ext uri="{BB962C8B-B14F-4D97-AF65-F5344CB8AC3E}">
        <p14:creationId xmlns:p14="http://schemas.microsoft.com/office/powerpoint/2010/main" val="185609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E161B6D-C636-B22D-7004-A6283DAA07DA}"/>
              </a:ext>
            </a:extLst>
          </p:cNvPr>
          <p:cNvPicPr>
            <a:picLocks noChangeAspect="1"/>
          </p:cNvPicPr>
          <p:nvPr/>
        </p:nvPicPr>
        <p:blipFill>
          <a:blip r:embed="rId2"/>
          <a:stretch>
            <a:fillRect/>
          </a:stretch>
        </p:blipFill>
        <p:spPr>
          <a:xfrm>
            <a:off x="-5099" y="-6474"/>
            <a:ext cx="12448725" cy="7148027"/>
          </a:xfrm>
          <a:prstGeom prst="rect">
            <a:avLst/>
          </a:prstGeom>
        </p:spPr>
      </p:pic>
    </p:spTree>
    <p:extLst>
      <p:ext uri="{BB962C8B-B14F-4D97-AF65-F5344CB8AC3E}">
        <p14:creationId xmlns:p14="http://schemas.microsoft.com/office/powerpoint/2010/main" val="221047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333AA4A-9948-9BD9-FA4E-5FC5419875FA}"/>
              </a:ext>
            </a:extLst>
          </p:cNvPr>
          <p:cNvPicPr>
            <a:picLocks noChangeAspect="1"/>
          </p:cNvPicPr>
          <p:nvPr/>
        </p:nvPicPr>
        <p:blipFill>
          <a:blip r:embed="rId2"/>
          <a:srcRect r="24444"/>
          <a:stretch/>
        </p:blipFill>
        <p:spPr>
          <a:xfrm>
            <a:off x="20" y="10"/>
            <a:ext cx="12191980" cy="6857990"/>
          </a:xfrm>
          <a:prstGeom prst="rect">
            <a:avLst/>
          </a:prstGeom>
        </p:spPr>
      </p:pic>
    </p:spTree>
    <p:extLst>
      <p:ext uri="{BB962C8B-B14F-4D97-AF65-F5344CB8AC3E}">
        <p14:creationId xmlns:p14="http://schemas.microsoft.com/office/powerpoint/2010/main" val="259396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5308-BAA9-9859-80AA-6F8F9620E7E1}"/>
              </a:ext>
            </a:extLst>
          </p:cNvPr>
          <p:cNvSpPr>
            <a:spLocks noGrp="1"/>
          </p:cNvSpPr>
          <p:nvPr>
            <p:ph type="title"/>
          </p:nvPr>
        </p:nvSpPr>
        <p:spPr>
          <a:xfrm>
            <a:off x="1534696" y="804520"/>
            <a:ext cx="9520158" cy="851286"/>
          </a:xfrm>
        </p:spPr>
        <p:txBody>
          <a:bodyPr/>
          <a:lstStyle/>
          <a:p>
            <a:r>
              <a:rPr lang="en-US" dirty="0"/>
              <a:t>About the Project</a:t>
            </a:r>
          </a:p>
        </p:txBody>
      </p:sp>
      <p:graphicFrame>
        <p:nvGraphicFramePr>
          <p:cNvPr id="15" name="Content Placeholder 2">
            <a:extLst>
              <a:ext uri="{FF2B5EF4-FFF2-40B4-BE49-F238E27FC236}">
                <a16:creationId xmlns:a16="http://schemas.microsoft.com/office/drawing/2014/main" id="{53667F6E-99CE-E690-456D-D28B428CB6F7}"/>
              </a:ext>
            </a:extLst>
          </p:cNvPr>
          <p:cNvGraphicFramePr>
            <a:graphicFrameLocks noGrp="1"/>
          </p:cNvGraphicFramePr>
          <p:nvPr>
            <p:ph idx="1"/>
            <p:extLst>
              <p:ext uri="{D42A27DB-BD31-4B8C-83A1-F6EECF244321}">
                <p14:modId xmlns:p14="http://schemas.microsoft.com/office/powerpoint/2010/main" val="789388512"/>
              </p:ext>
            </p:extLst>
          </p:nvPr>
        </p:nvGraphicFramePr>
        <p:xfrm>
          <a:off x="1534696" y="2015732"/>
          <a:ext cx="9520158" cy="3853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554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70B85A5-FBED-F93E-0E4C-44AA20993BFD}"/>
              </a:ext>
            </a:extLst>
          </p:cNvPr>
          <p:cNvPicPr>
            <a:picLocks noChangeAspect="1"/>
          </p:cNvPicPr>
          <p:nvPr/>
        </p:nvPicPr>
        <p:blipFill>
          <a:blip r:embed="rId2"/>
          <a:stretch>
            <a:fillRect/>
          </a:stretch>
        </p:blipFill>
        <p:spPr>
          <a:xfrm>
            <a:off x="6176433" y="1078707"/>
            <a:ext cx="5372099" cy="470058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DA3C587-925B-2676-5895-83D83AF48CC6}"/>
              </a:ext>
            </a:extLst>
          </p:cNvPr>
          <p:cNvPicPr>
            <a:picLocks noChangeAspect="1"/>
          </p:cNvPicPr>
          <p:nvPr/>
        </p:nvPicPr>
        <p:blipFill>
          <a:blip r:embed="rId3"/>
          <a:stretch>
            <a:fillRect/>
          </a:stretch>
        </p:blipFill>
        <p:spPr>
          <a:xfrm>
            <a:off x="977274" y="481852"/>
            <a:ext cx="4712953" cy="5586439"/>
          </a:xfrm>
          <a:prstGeom prst="rect">
            <a:avLst/>
          </a:prstGeom>
        </p:spPr>
      </p:pic>
    </p:spTree>
    <p:extLst>
      <p:ext uri="{BB962C8B-B14F-4D97-AF65-F5344CB8AC3E}">
        <p14:creationId xmlns:p14="http://schemas.microsoft.com/office/powerpoint/2010/main" val="2207679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BCDFEE3-E4A3-15DC-E9CB-D0AA18EE815D}"/>
              </a:ext>
            </a:extLst>
          </p:cNvPr>
          <p:cNvPicPr>
            <a:picLocks noChangeAspect="1"/>
          </p:cNvPicPr>
          <p:nvPr/>
        </p:nvPicPr>
        <p:blipFill>
          <a:blip r:embed="rId2"/>
          <a:srcRect l="12445"/>
          <a:stretch/>
        </p:blipFill>
        <p:spPr>
          <a:xfrm>
            <a:off x="20" y="10"/>
            <a:ext cx="12191980" cy="6857990"/>
          </a:xfrm>
          <a:prstGeom prst="rect">
            <a:avLst/>
          </a:prstGeom>
        </p:spPr>
      </p:pic>
    </p:spTree>
    <p:extLst>
      <p:ext uri="{BB962C8B-B14F-4D97-AF65-F5344CB8AC3E}">
        <p14:creationId xmlns:p14="http://schemas.microsoft.com/office/powerpoint/2010/main" val="390638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web page&#10;&#10;Description automatically generated">
            <a:extLst>
              <a:ext uri="{FF2B5EF4-FFF2-40B4-BE49-F238E27FC236}">
                <a16:creationId xmlns:a16="http://schemas.microsoft.com/office/drawing/2014/main" id="{2F91B3FF-A49C-B4A8-760A-6D28DF195F50}"/>
              </a:ext>
            </a:extLst>
          </p:cNvPr>
          <p:cNvPicPr>
            <a:picLocks noChangeAspect="1"/>
          </p:cNvPicPr>
          <p:nvPr/>
        </p:nvPicPr>
        <p:blipFill>
          <a:blip r:embed="rId2"/>
          <a:srcRect r="3112" b="1"/>
          <a:stretch/>
        </p:blipFill>
        <p:spPr>
          <a:xfrm>
            <a:off x="20" y="197718"/>
            <a:ext cx="12191980" cy="6857990"/>
          </a:xfrm>
          <a:prstGeom prst="rect">
            <a:avLst/>
          </a:prstGeom>
        </p:spPr>
      </p:pic>
    </p:spTree>
    <p:extLst>
      <p:ext uri="{BB962C8B-B14F-4D97-AF65-F5344CB8AC3E}">
        <p14:creationId xmlns:p14="http://schemas.microsoft.com/office/powerpoint/2010/main" val="142974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E417EB2-54C1-703A-18AC-ECC7AD3D3739}"/>
              </a:ext>
            </a:extLst>
          </p:cNvPr>
          <p:cNvPicPr>
            <a:picLocks noChangeAspect="1"/>
          </p:cNvPicPr>
          <p:nvPr/>
        </p:nvPicPr>
        <p:blipFill>
          <a:blip r:embed="rId2"/>
          <a:stretch>
            <a:fillRect/>
          </a:stretch>
        </p:blipFill>
        <p:spPr>
          <a:xfrm>
            <a:off x="4732" y="-2587"/>
            <a:ext cx="12182535" cy="6860108"/>
          </a:xfrm>
          <a:prstGeom prst="rect">
            <a:avLst/>
          </a:prstGeom>
        </p:spPr>
      </p:pic>
    </p:spTree>
    <p:extLst>
      <p:ext uri="{BB962C8B-B14F-4D97-AF65-F5344CB8AC3E}">
        <p14:creationId xmlns:p14="http://schemas.microsoft.com/office/powerpoint/2010/main" val="3192166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BCE470F-71D7-EFBF-6552-05E29EF1F88E}"/>
              </a:ext>
            </a:extLst>
          </p:cNvPr>
          <p:cNvPicPr>
            <a:picLocks noChangeAspect="1"/>
          </p:cNvPicPr>
          <p:nvPr/>
        </p:nvPicPr>
        <p:blipFill>
          <a:blip r:embed="rId2"/>
          <a:stretch>
            <a:fillRect/>
          </a:stretch>
        </p:blipFill>
        <p:spPr>
          <a:xfrm>
            <a:off x="296124" y="211313"/>
            <a:ext cx="10691616" cy="1216198"/>
          </a:xfrm>
          <a:prstGeom prst="rect">
            <a:avLst/>
          </a:prstGeom>
        </p:spPr>
      </p:pic>
      <p:pic>
        <p:nvPicPr>
          <p:cNvPr id="3" name="Picture 2" descr="A close-up of a computer screen&#10;&#10;Description automatically generated">
            <a:extLst>
              <a:ext uri="{FF2B5EF4-FFF2-40B4-BE49-F238E27FC236}">
                <a16:creationId xmlns:a16="http://schemas.microsoft.com/office/drawing/2014/main" id="{9F853A0B-2889-D282-795E-34975C0CC90F}"/>
              </a:ext>
            </a:extLst>
          </p:cNvPr>
          <p:cNvPicPr>
            <a:picLocks noChangeAspect="1"/>
          </p:cNvPicPr>
          <p:nvPr/>
        </p:nvPicPr>
        <p:blipFill>
          <a:blip r:embed="rId3"/>
          <a:stretch>
            <a:fillRect/>
          </a:stretch>
        </p:blipFill>
        <p:spPr>
          <a:xfrm>
            <a:off x="713527" y="1709869"/>
            <a:ext cx="8113603" cy="964373"/>
          </a:xfrm>
          <a:prstGeom prst="rect">
            <a:avLst/>
          </a:prstGeom>
        </p:spPr>
      </p:pic>
      <p:pic>
        <p:nvPicPr>
          <p:cNvPr id="4" name="Picture 3" descr="A computer screen shot of a code&#10;&#10;Description automatically generated">
            <a:extLst>
              <a:ext uri="{FF2B5EF4-FFF2-40B4-BE49-F238E27FC236}">
                <a16:creationId xmlns:a16="http://schemas.microsoft.com/office/drawing/2014/main" id="{ACB50B7A-1DB4-9DCF-6C5A-A8B8B96F3CC4}"/>
              </a:ext>
            </a:extLst>
          </p:cNvPr>
          <p:cNvPicPr>
            <a:picLocks noChangeAspect="1"/>
          </p:cNvPicPr>
          <p:nvPr/>
        </p:nvPicPr>
        <p:blipFill>
          <a:blip r:embed="rId4"/>
          <a:stretch>
            <a:fillRect/>
          </a:stretch>
        </p:blipFill>
        <p:spPr>
          <a:xfrm>
            <a:off x="453874" y="3104237"/>
            <a:ext cx="9948144" cy="931362"/>
          </a:xfrm>
          <a:prstGeom prst="rect">
            <a:avLst/>
          </a:prstGeom>
        </p:spPr>
      </p:pic>
      <p:pic>
        <p:nvPicPr>
          <p:cNvPr id="5" name="Picture 4">
            <a:extLst>
              <a:ext uri="{FF2B5EF4-FFF2-40B4-BE49-F238E27FC236}">
                <a16:creationId xmlns:a16="http://schemas.microsoft.com/office/drawing/2014/main" id="{53E9128D-67B2-DE4F-5301-1F581E439A86}"/>
              </a:ext>
            </a:extLst>
          </p:cNvPr>
          <p:cNvPicPr>
            <a:picLocks noChangeAspect="1"/>
          </p:cNvPicPr>
          <p:nvPr/>
        </p:nvPicPr>
        <p:blipFill>
          <a:blip r:embed="rId5"/>
          <a:stretch>
            <a:fillRect/>
          </a:stretch>
        </p:blipFill>
        <p:spPr>
          <a:xfrm>
            <a:off x="-3784" y="4567825"/>
            <a:ext cx="11855102" cy="62421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6295DD7-CF58-B84E-24E4-8A88992D7893}"/>
              </a:ext>
            </a:extLst>
          </p:cNvPr>
          <p:cNvPicPr>
            <a:picLocks noChangeAspect="1"/>
          </p:cNvPicPr>
          <p:nvPr/>
        </p:nvPicPr>
        <p:blipFill>
          <a:blip r:embed="rId6"/>
          <a:stretch>
            <a:fillRect/>
          </a:stretch>
        </p:blipFill>
        <p:spPr>
          <a:xfrm>
            <a:off x="161273" y="5586152"/>
            <a:ext cx="11170084" cy="904875"/>
          </a:xfrm>
          <a:prstGeom prst="rect">
            <a:avLst/>
          </a:prstGeom>
        </p:spPr>
      </p:pic>
    </p:spTree>
    <p:extLst>
      <p:ext uri="{BB962C8B-B14F-4D97-AF65-F5344CB8AC3E}">
        <p14:creationId xmlns:p14="http://schemas.microsoft.com/office/powerpoint/2010/main" val="2420674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220F-726F-A5AC-4D59-724F4F4242FB}"/>
              </a:ext>
            </a:extLst>
          </p:cNvPr>
          <p:cNvSpPr>
            <a:spLocks noGrp="1"/>
          </p:cNvSpPr>
          <p:nvPr>
            <p:ph type="title"/>
          </p:nvPr>
        </p:nvSpPr>
        <p:spPr>
          <a:xfrm>
            <a:off x="2250081" y="808056"/>
            <a:ext cx="8006760" cy="1020744"/>
          </a:xfrm>
        </p:spPr>
        <p:txBody>
          <a:bodyPr anchor="t">
            <a:normAutofit/>
          </a:bodyPr>
          <a:lstStyle/>
          <a:p>
            <a:pPr algn="l"/>
            <a:r>
              <a:rPr lang="en-US" sz="5000" dirty="0">
                <a:solidFill>
                  <a:schemeClr val="tx2"/>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8D44CB4-DF03-F2C0-0B5F-762FF92ABFD3}"/>
              </a:ext>
            </a:extLst>
          </p:cNvPr>
          <p:cNvSpPr>
            <a:spLocks noGrp="1"/>
          </p:cNvSpPr>
          <p:nvPr>
            <p:ph idx="1"/>
          </p:nvPr>
        </p:nvSpPr>
        <p:spPr>
          <a:xfrm>
            <a:off x="1371600" y="1717588"/>
            <a:ext cx="8885240" cy="4967415"/>
          </a:xfrm>
        </p:spPr>
        <p:txBody>
          <a:bodyPr anchor="ctr">
            <a:normAutofit fontScale="55000" lnSpcReduction="20000"/>
          </a:bodyPr>
          <a:lstStyle/>
          <a:p>
            <a:pPr>
              <a:lnSpc>
                <a:spcPct val="110000"/>
              </a:lnSpc>
            </a:pPr>
            <a:r>
              <a:rPr lang="en-US" sz="1800" b="1" dirty="0">
                <a:solidFill>
                  <a:schemeClr val="tx2"/>
                </a:solidFill>
                <a:effectLst/>
                <a:latin typeface="Times New Roman" panose="02020603050405020304" pitchFamily="18" charset="0"/>
                <a:cs typeface="Times New Roman" panose="02020603050405020304" pitchFamily="18" charset="0"/>
              </a:rPr>
              <a:t>Key Findings: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Distribution of medals is evidence of continuous domination of specific nations, and the analysis of performance and training protocols emerges from it.</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The occurrence of events differs worldwide; team events have more fans worldwide than individual events in particular countries.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Thus, the distribution of venues also corresponds with the accessibility of target audiences and, therefore, the maximum coverage.</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A breakdown of analysis of gender representation suggests they are improving diversely albeit slowly and the group complains of some disparities concern to some genres of sports.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That is why historical analysis on the relation between GDP and population, on the one hand, and medal number, on the other hand, indicates the impact of resources on the result.</a:t>
            </a:r>
          </a:p>
          <a:p>
            <a:pPr>
              <a:lnSpc>
                <a:spcPct val="110000"/>
              </a:lnSpc>
            </a:pPr>
            <a:r>
              <a:rPr lang="en-US" sz="1800" b="1" dirty="0">
                <a:solidFill>
                  <a:schemeClr val="tx2"/>
                </a:solidFill>
                <a:effectLst/>
                <a:latin typeface="Times New Roman" panose="02020603050405020304" pitchFamily="18" charset="0"/>
                <a:cs typeface="Times New Roman" panose="02020603050405020304" pitchFamily="18" charset="0"/>
              </a:rPr>
              <a:t>Practical Applications:</a:t>
            </a:r>
          </a:p>
          <a:p>
            <a:pPr marL="342900" indent="-342900">
              <a:lnSpc>
                <a:spcPct val="110000"/>
              </a:lnSpc>
              <a:buFont typeface="+mj-lt"/>
              <a:buAutoNum type="arabicPeriod"/>
            </a:pPr>
            <a:r>
              <a:rPr lang="en-US" sz="1800" dirty="0">
                <a:solidFill>
                  <a:schemeClr val="tx2"/>
                </a:solidFill>
                <a:effectLst/>
                <a:latin typeface="Times New Roman" panose="02020603050405020304" pitchFamily="18" charset="0"/>
                <a:cs typeface="Times New Roman" panose="02020603050405020304" pitchFamily="18" charset="0"/>
              </a:rPr>
              <a:t>For Broadcasters and Sponsors: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It helps to deliver the campaigns and broadcasts more effectively among audiences, focusing on preferences for the regions of their location and according to the time zones.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A few broadly circulate exhibitions and the greatest sportspeople assist in achieving efficient partnership and marketing approaches.</a:t>
            </a:r>
          </a:p>
          <a:p>
            <a:pPr marL="342900" indent="-342900">
              <a:lnSpc>
                <a:spcPct val="110000"/>
              </a:lnSpc>
              <a:buFont typeface="+mj-lt"/>
              <a:buAutoNum type="arabicPeriod"/>
            </a:pPr>
            <a:r>
              <a:rPr lang="en-US" sz="1800" dirty="0">
                <a:solidFill>
                  <a:schemeClr val="tx2"/>
                </a:solidFill>
                <a:effectLst/>
                <a:latin typeface="Times New Roman" panose="02020603050405020304" pitchFamily="18" charset="0"/>
                <a:cs typeface="Times New Roman" panose="02020603050405020304" pitchFamily="18" charset="0"/>
              </a:rPr>
              <a:t>For Organizers:</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Resource acquisition is proactive based on research and analysis hence providing efficiency in the use of venues and personnel and infrastructure.</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About attendance, event scheduling can be planned well in advance with help of predictive analytics with tendency towards high attendee attendance.</a:t>
            </a:r>
          </a:p>
          <a:p>
            <a:pPr marL="342900" indent="-342900">
              <a:lnSpc>
                <a:spcPct val="110000"/>
              </a:lnSpc>
              <a:buFont typeface="+mj-lt"/>
              <a:buAutoNum type="arabicPeriod"/>
            </a:pPr>
            <a:r>
              <a:rPr lang="en-US" sz="1800" dirty="0">
                <a:solidFill>
                  <a:schemeClr val="tx2"/>
                </a:solidFill>
                <a:effectLst/>
                <a:latin typeface="Times New Roman" panose="02020603050405020304" pitchFamily="18" charset="0"/>
                <a:cs typeface="Times New Roman" panose="02020603050405020304" pitchFamily="18" charset="0"/>
              </a:rPr>
              <a:t>For Future Research:</a:t>
            </a:r>
          </a:p>
          <a:p>
            <a:pPr lvl="1">
              <a:lnSpc>
                <a:spcPct val="110000"/>
              </a:lnSpc>
            </a:pPr>
            <a:r>
              <a:rPr lang="en-US" dirty="0">
                <a:solidFill>
                  <a:schemeClr val="tx2"/>
                </a:solidFill>
                <a:effectLst/>
                <a:latin typeface="Times New Roman" panose="02020603050405020304" pitchFamily="18" charset="0"/>
                <a:cs typeface="Times New Roman" panose="02020603050405020304" pitchFamily="18" charset="0"/>
              </a:rPr>
              <a:t>Trends can inform policy upgrades; for instance, equity for an improvement of athletes’ representation from underrepresented areas.</a:t>
            </a:r>
          </a:p>
          <a:p>
            <a:pPr>
              <a:lnSpc>
                <a:spcPct val="110000"/>
              </a:lnSpc>
            </a:pPr>
            <a:r>
              <a:rPr lang="en-US" sz="1800" dirty="0">
                <a:solidFill>
                  <a:schemeClr val="tx2"/>
                </a:solidFill>
                <a:effectLst/>
                <a:latin typeface="Times New Roman" panose="02020603050405020304" pitchFamily="18" charset="0"/>
                <a:cs typeface="Times New Roman" panose="02020603050405020304" pitchFamily="18" charset="0"/>
              </a:rPr>
              <a:t>Combined, this project offers recommendations that help stakeholders make informed decisions, increasing audience interaction, organizational productivity, and overall effectiveness for the Paris 2024 Olympics.</a:t>
            </a:r>
          </a:p>
          <a:p>
            <a:pPr marL="0" indent="0">
              <a:lnSpc>
                <a:spcPct val="110000"/>
              </a:lnSpc>
              <a:buNone/>
            </a:pPr>
            <a:br>
              <a:rPr lang="en-US" sz="500" dirty="0">
                <a:solidFill>
                  <a:schemeClr val="tx2"/>
                </a:solidFill>
                <a:latin typeface="Times New Roman" panose="02020603050405020304" pitchFamily="18" charset="0"/>
                <a:cs typeface="Times New Roman" panose="02020603050405020304" pitchFamily="18" charset="0"/>
              </a:rPr>
            </a:br>
            <a:endParaRPr lang="en-US" sz="5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497374"/>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1B18-8089-B88E-38EE-79985F98CE1E}"/>
              </a:ext>
            </a:extLst>
          </p:cNvPr>
          <p:cNvSpPr>
            <a:spLocks noGrp="1"/>
          </p:cNvSpPr>
          <p:nvPr>
            <p:ph type="title"/>
          </p:nvPr>
        </p:nvSpPr>
        <p:spPr>
          <a:xfrm>
            <a:off x="4251113" y="301429"/>
            <a:ext cx="2718486" cy="612971"/>
          </a:xfrm>
        </p:spPr>
        <p:txBody>
          <a:bodyPr>
            <a:normAutofit/>
          </a:bodyPr>
          <a:lstStyle/>
          <a:p>
            <a:pPr algn="l"/>
            <a:r>
              <a:rPr lang="en-US" dirty="0">
                <a:latin typeface="Times New Roman" panose="02020603050405020304" pitchFamily="18" charset="0"/>
                <a:cs typeface="Times New Roman" panose="02020603050405020304" pitchFamily="18" charset="0"/>
              </a:rPr>
              <a:t>Next Steps</a:t>
            </a:r>
          </a:p>
        </p:txBody>
      </p:sp>
      <p:sp>
        <p:nvSpPr>
          <p:cNvPr id="3" name="Content Placeholder 2">
            <a:extLst>
              <a:ext uri="{FF2B5EF4-FFF2-40B4-BE49-F238E27FC236}">
                <a16:creationId xmlns:a16="http://schemas.microsoft.com/office/drawing/2014/main" id="{8F738E07-24F1-99FF-2CDC-43D7143CB9C5}"/>
              </a:ext>
            </a:extLst>
          </p:cNvPr>
          <p:cNvSpPr>
            <a:spLocks noGrp="1"/>
          </p:cNvSpPr>
          <p:nvPr>
            <p:ph idx="1"/>
          </p:nvPr>
        </p:nvSpPr>
        <p:spPr>
          <a:xfrm>
            <a:off x="1621860" y="914400"/>
            <a:ext cx="5347739" cy="5135544"/>
          </a:xfrm>
        </p:spPr>
        <p:txBody>
          <a:bodyPr>
            <a:normAutofit fontScale="92500"/>
          </a:bodyPr>
          <a:lstStyle/>
          <a:p>
            <a:pPr>
              <a:lnSpc>
                <a:spcPct val="110000"/>
              </a:lnSpc>
            </a:pPr>
            <a:r>
              <a:rPr lang="en-US" sz="800" b="1" dirty="0">
                <a:effectLst/>
                <a:latin typeface="Times New Roman" panose="02020603050405020304" pitchFamily="18" charset="0"/>
                <a:cs typeface="Times New Roman" panose="02020603050405020304" pitchFamily="18" charset="0"/>
              </a:rPr>
              <a:t>Dataset Enhancements: </a:t>
            </a:r>
          </a:p>
          <a:p>
            <a:pPr lvl="1">
              <a:lnSpc>
                <a:spcPct val="110000"/>
              </a:lnSpc>
            </a:pPr>
            <a:r>
              <a:rPr lang="en-US" sz="800" dirty="0">
                <a:effectLst/>
                <a:latin typeface="Times New Roman" panose="02020603050405020304" pitchFamily="18" charset="0"/>
                <a:cs typeface="Times New Roman" panose="02020603050405020304" pitchFamily="18" charset="0"/>
              </a:rPr>
              <a:t>Integrate medals obtained, and statistics of participation with the results achieved. </a:t>
            </a:r>
          </a:p>
          <a:p>
            <a:pPr lvl="1">
              <a:lnSpc>
                <a:spcPct val="110000"/>
              </a:lnSpc>
            </a:pPr>
            <a:r>
              <a:rPr lang="en-US" sz="800" dirty="0">
                <a:effectLst/>
                <a:latin typeface="Times New Roman" panose="02020603050405020304" pitchFamily="18" charset="0"/>
                <a:cs typeface="Times New Roman" panose="02020603050405020304" pitchFamily="18" charset="0"/>
              </a:rPr>
              <a:t>Supplemental from external sources with commonly controlled input variables (e.g., weather, cycles of economic ratios, training expenses, etc.). </a:t>
            </a:r>
          </a:p>
          <a:p>
            <a:pPr>
              <a:lnSpc>
                <a:spcPct val="110000"/>
              </a:lnSpc>
            </a:pPr>
            <a:r>
              <a:rPr lang="en-US" sz="800" b="1" dirty="0">
                <a:effectLst/>
                <a:latin typeface="Times New Roman" panose="02020603050405020304" pitchFamily="18" charset="0"/>
                <a:cs typeface="Times New Roman" panose="02020603050405020304" pitchFamily="18" charset="0"/>
              </a:rPr>
              <a:t>Advanced Visualizations: </a:t>
            </a:r>
          </a:p>
          <a:p>
            <a:pPr lvl="1">
              <a:lnSpc>
                <a:spcPct val="110000"/>
              </a:lnSpc>
            </a:pPr>
            <a:r>
              <a:rPr lang="en-US" sz="800" dirty="0">
                <a:effectLst/>
                <a:latin typeface="Times New Roman" panose="02020603050405020304" pitchFamily="18" charset="0"/>
                <a:cs typeface="Times New Roman" panose="02020603050405020304" pitchFamily="18" charset="0"/>
              </a:rPr>
              <a:t>Employ 3D geospatial map for venue level analysis. </a:t>
            </a:r>
          </a:p>
          <a:p>
            <a:pPr lvl="1">
              <a:lnSpc>
                <a:spcPct val="110000"/>
              </a:lnSpc>
            </a:pPr>
            <a:r>
              <a:rPr lang="en-US" sz="800" dirty="0">
                <a:effectLst/>
                <a:latin typeface="Times New Roman" panose="02020603050405020304" pitchFamily="18" charset="0"/>
                <a:cs typeface="Times New Roman" panose="02020603050405020304" pitchFamily="18" charset="0"/>
              </a:rPr>
              <a:t>Design dashboards based upon storytelling focused on success and highlights with gender bias analysis. </a:t>
            </a:r>
          </a:p>
          <a:p>
            <a:pPr>
              <a:lnSpc>
                <a:spcPct val="110000"/>
              </a:lnSpc>
            </a:pPr>
            <a:r>
              <a:rPr lang="en-US" sz="800" b="1" dirty="0">
                <a:effectLst/>
                <a:latin typeface="Times New Roman" panose="02020603050405020304" pitchFamily="18" charset="0"/>
                <a:cs typeface="Times New Roman" panose="02020603050405020304" pitchFamily="18" charset="0"/>
              </a:rPr>
              <a:t>Predictive Insights: </a:t>
            </a:r>
          </a:p>
          <a:p>
            <a:pPr lvl="1">
              <a:lnSpc>
                <a:spcPct val="110000"/>
              </a:lnSpc>
            </a:pPr>
            <a:r>
              <a:rPr lang="en-US" sz="800" dirty="0">
                <a:effectLst/>
                <a:latin typeface="Times New Roman" panose="02020603050405020304" pitchFamily="18" charset="0"/>
                <a:cs typeface="Times New Roman" panose="02020603050405020304" pitchFamily="18" charset="0"/>
              </a:rPr>
              <a:t>Forecast event popularity, medal chances, attendance at time zones. </a:t>
            </a:r>
          </a:p>
          <a:p>
            <a:pPr lvl="1">
              <a:lnSpc>
                <a:spcPct val="110000"/>
              </a:lnSpc>
            </a:pPr>
            <a:r>
              <a:rPr lang="en-US" sz="800" dirty="0">
                <a:effectLst/>
                <a:latin typeface="Times New Roman" panose="02020603050405020304" pitchFamily="18" charset="0"/>
                <a:cs typeface="Times New Roman" panose="02020603050405020304" pitchFamily="18" charset="0"/>
              </a:rPr>
              <a:t>Make positive about future Olympics (2028 and beyond). </a:t>
            </a:r>
          </a:p>
          <a:p>
            <a:pPr>
              <a:lnSpc>
                <a:spcPct val="110000"/>
              </a:lnSpc>
            </a:pPr>
            <a:r>
              <a:rPr lang="en-US" sz="800" b="1" dirty="0">
                <a:effectLst/>
                <a:latin typeface="Times New Roman" panose="02020603050405020304" pitchFamily="18" charset="0"/>
                <a:cs typeface="Times New Roman" panose="02020603050405020304" pitchFamily="18" charset="0"/>
              </a:rPr>
              <a:t>Stakeholder-Specific Dashboards: </a:t>
            </a:r>
          </a:p>
          <a:p>
            <a:pPr lvl="1">
              <a:lnSpc>
                <a:spcPct val="110000"/>
              </a:lnSpc>
            </a:pPr>
            <a:r>
              <a:rPr lang="en-US" sz="800" dirty="0">
                <a:effectLst/>
                <a:latin typeface="Times New Roman" panose="02020603050405020304" pitchFamily="18" charset="0"/>
                <a:cs typeface="Times New Roman" panose="02020603050405020304" pitchFamily="18" charset="0"/>
              </a:rPr>
              <a:t>KPI goals relate to the customizing of specific dashboards for broadcasters, sponsors and event organizers using relevant indicators such as brand awareness. </a:t>
            </a:r>
          </a:p>
          <a:p>
            <a:pPr>
              <a:lnSpc>
                <a:spcPct val="110000"/>
              </a:lnSpc>
            </a:pPr>
            <a:r>
              <a:rPr lang="en-US" sz="800" b="1" dirty="0">
                <a:effectLst/>
                <a:latin typeface="Times New Roman" panose="02020603050405020304" pitchFamily="18" charset="0"/>
                <a:cs typeface="Times New Roman" panose="02020603050405020304" pitchFamily="18" charset="0"/>
              </a:rPr>
              <a:t>Economic &amp; Social Impact: </a:t>
            </a:r>
          </a:p>
          <a:p>
            <a:pPr lvl="1">
              <a:lnSpc>
                <a:spcPct val="110000"/>
              </a:lnSpc>
            </a:pPr>
            <a:r>
              <a:rPr lang="en-US" sz="800" dirty="0">
                <a:effectLst/>
                <a:latin typeface="Times New Roman" panose="02020603050405020304" pitchFamily="18" charset="0"/>
                <a:cs typeface="Times New Roman" panose="02020603050405020304" pitchFamily="18" charset="0"/>
              </a:rPr>
              <a:t>The second one mainly focuses on business growth, tourism and sports development impact on the host nations.</a:t>
            </a:r>
          </a:p>
          <a:p>
            <a:pPr>
              <a:lnSpc>
                <a:spcPct val="110000"/>
              </a:lnSpc>
            </a:pPr>
            <a:r>
              <a:rPr lang="en-US" sz="800" b="1" dirty="0">
                <a:effectLst/>
                <a:latin typeface="Times New Roman" panose="02020603050405020304" pitchFamily="18" charset="0"/>
                <a:cs typeface="Times New Roman" panose="02020603050405020304" pitchFamily="18" charset="0"/>
              </a:rPr>
              <a:t>Technological Integration: </a:t>
            </a:r>
          </a:p>
          <a:p>
            <a:pPr lvl="1">
              <a:lnSpc>
                <a:spcPct val="110000"/>
              </a:lnSpc>
            </a:pPr>
            <a:r>
              <a:rPr lang="en-US" sz="800" dirty="0">
                <a:effectLst/>
                <a:latin typeface="Times New Roman" panose="02020603050405020304" pitchFamily="18" charset="0"/>
                <a:cs typeface="Times New Roman" panose="02020603050405020304" pitchFamily="18" charset="0"/>
              </a:rPr>
              <a:t>Integrate with APIS for live feeds and improve the use of graphics by incorporating AR/VR to the data sets. </a:t>
            </a:r>
          </a:p>
          <a:p>
            <a:pPr>
              <a:lnSpc>
                <a:spcPct val="110000"/>
              </a:lnSpc>
            </a:pPr>
            <a:r>
              <a:rPr lang="en-US" sz="800" b="1" dirty="0">
                <a:effectLst/>
                <a:latin typeface="Times New Roman" panose="02020603050405020304" pitchFamily="18" charset="0"/>
                <a:cs typeface="Times New Roman" panose="02020603050405020304" pitchFamily="18" charset="0"/>
              </a:rPr>
              <a:t>Audience Behavior: </a:t>
            </a:r>
          </a:p>
          <a:p>
            <a:pPr lvl="1">
              <a:lnSpc>
                <a:spcPct val="110000"/>
              </a:lnSpc>
            </a:pPr>
            <a:r>
              <a:rPr lang="en-US" sz="800" dirty="0">
                <a:effectLst/>
                <a:latin typeface="Times New Roman" panose="02020603050405020304" pitchFamily="18" charset="0"/>
                <a:cs typeface="Times New Roman" panose="02020603050405020304" pitchFamily="18" charset="0"/>
              </a:rPr>
              <a:t>Self-serve tickets and use real-time mood tracking from social media. </a:t>
            </a:r>
          </a:p>
          <a:p>
            <a:pPr>
              <a:lnSpc>
                <a:spcPct val="110000"/>
              </a:lnSpc>
            </a:pPr>
            <a:r>
              <a:rPr lang="en-US" sz="800" b="1" dirty="0">
                <a:effectLst/>
                <a:latin typeface="Times New Roman" panose="02020603050405020304" pitchFamily="18" charset="0"/>
                <a:cs typeface="Times New Roman" panose="02020603050405020304" pitchFamily="18" charset="0"/>
              </a:rPr>
              <a:t>Collaboration Opportunities: </a:t>
            </a:r>
          </a:p>
          <a:p>
            <a:pPr lvl="1">
              <a:lnSpc>
                <a:spcPct val="110000"/>
              </a:lnSpc>
            </a:pPr>
            <a:r>
              <a:rPr lang="en-US" sz="800" dirty="0">
                <a:effectLst/>
                <a:latin typeface="Times New Roman" panose="02020603050405020304" pitchFamily="18" charset="0"/>
                <a:cs typeface="Times New Roman" panose="02020603050405020304" pitchFamily="18" charset="0"/>
              </a:rPr>
              <a:t>It is recommended that more cooperation with sports organizations, local government agencies is achieved for better understanding. </a:t>
            </a:r>
          </a:p>
          <a:p>
            <a:pPr>
              <a:lnSpc>
                <a:spcPct val="110000"/>
              </a:lnSpc>
            </a:pPr>
            <a:r>
              <a:rPr lang="en-US" sz="800" b="1" dirty="0">
                <a:effectLst/>
                <a:latin typeface="Times New Roman" panose="02020603050405020304" pitchFamily="18" charset="0"/>
                <a:cs typeface="Times New Roman" panose="02020603050405020304" pitchFamily="18" charset="0"/>
              </a:rPr>
              <a:t>Post-Event Analysis: </a:t>
            </a:r>
          </a:p>
          <a:p>
            <a:pPr lvl="1">
              <a:lnSpc>
                <a:spcPct val="110000"/>
              </a:lnSpc>
            </a:pPr>
            <a:r>
              <a:rPr lang="en-US" sz="800" dirty="0">
                <a:effectLst/>
                <a:latin typeface="Times New Roman" panose="02020603050405020304" pitchFamily="18" charset="0"/>
                <a:cs typeface="Times New Roman" panose="02020603050405020304" pitchFamily="18" charset="0"/>
              </a:rPr>
              <a:t>Reflect on forecasts and suggest better ways of approaching other such events. </a:t>
            </a:r>
          </a:p>
          <a:p>
            <a:pPr>
              <a:lnSpc>
                <a:spcPct val="110000"/>
              </a:lnSpc>
            </a:pPr>
            <a:r>
              <a:rPr lang="en-US" sz="800" b="1" dirty="0">
                <a:effectLst/>
                <a:latin typeface="Times New Roman" panose="02020603050405020304" pitchFamily="18" charset="0"/>
                <a:cs typeface="Times New Roman" panose="02020603050405020304" pitchFamily="18" charset="0"/>
              </a:rPr>
              <a:t>Automation &amp; Scalability: </a:t>
            </a:r>
          </a:p>
          <a:p>
            <a:pPr lvl="1">
              <a:lnSpc>
                <a:spcPct val="110000"/>
              </a:lnSpc>
            </a:pPr>
            <a:r>
              <a:rPr lang="en-US" sz="800" dirty="0">
                <a:effectLst/>
                <a:latin typeface="Times New Roman" panose="02020603050405020304" pitchFamily="18" charset="0"/>
                <a:cs typeface="Times New Roman" panose="02020603050405020304" pitchFamily="18" charset="0"/>
              </a:rPr>
              <a:t>Invite data processing and expand the project to other international sporting events. </a:t>
            </a:r>
          </a:p>
          <a:p>
            <a:pPr>
              <a:lnSpc>
                <a:spcPct val="110000"/>
              </a:lnSpc>
            </a:pPr>
            <a:endParaRPr lang="en-US" sz="500" dirty="0">
              <a:latin typeface="Times New Roman" panose="02020603050405020304" pitchFamily="18" charset="0"/>
              <a:cs typeface="Times New Roman" panose="02020603050405020304" pitchFamily="18" charset="0"/>
            </a:endParaRPr>
          </a:p>
        </p:txBody>
      </p:sp>
      <p:pic>
        <p:nvPicPr>
          <p:cNvPr id="5" name="Picture 4" descr="Arrows pointing to the next steps&#10;&#10;Description automatically generated">
            <a:extLst>
              <a:ext uri="{FF2B5EF4-FFF2-40B4-BE49-F238E27FC236}">
                <a16:creationId xmlns:a16="http://schemas.microsoft.com/office/drawing/2014/main" id="{C874935C-DCD5-5E30-8F73-6E06EB8EBFA6}"/>
              </a:ext>
            </a:extLst>
          </p:cNvPr>
          <p:cNvPicPr>
            <a:picLocks noChangeAspect="1"/>
          </p:cNvPicPr>
          <p:nvPr/>
        </p:nvPicPr>
        <p:blipFill>
          <a:blip r:embed="rId2"/>
          <a:srcRect l="12160" r="37285" b="-2"/>
          <a:stretch/>
        </p:blipFill>
        <p:spPr>
          <a:xfrm>
            <a:off x="7994822" y="2068706"/>
            <a:ext cx="3373394" cy="398123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21673992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269D-B2A7-9E32-2C31-AD4B0EC3FCE1}"/>
              </a:ext>
            </a:extLst>
          </p:cNvPr>
          <p:cNvSpPr>
            <a:spLocks noGrp="1"/>
          </p:cNvSpPr>
          <p:nvPr>
            <p:ph type="title"/>
          </p:nvPr>
        </p:nvSpPr>
        <p:spPr>
          <a:xfrm>
            <a:off x="1534696" y="296563"/>
            <a:ext cx="5545726" cy="1095090"/>
          </a:xfrm>
        </p:spPr>
        <p:txBody>
          <a:bodyPr>
            <a:normAutofit/>
          </a:bodyPr>
          <a:lstStyle/>
          <a:p>
            <a:r>
              <a:rPr lang="en-US" b="1" dirty="0">
                <a:latin typeface="Times New Roman" panose="02020603050405020304" pitchFamily="18" charset="0"/>
                <a:cs typeface="Times New Roman" panose="02020603050405020304" pitchFamily="18" charset="0"/>
              </a:rPr>
              <a:t>DATASET DESCRIPTION</a:t>
            </a:r>
          </a:p>
        </p:txBody>
      </p:sp>
      <p:sp>
        <p:nvSpPr>
          <p:cNvPr id="3" name="Content Placeholder 2">
            <a:extLst>
              <a:ext uri="{FF2B5EF4-FFF2-40B4-BE49-F238E27FC236}">
                <a16:creationId xmlns:a16="http://schemas.microsoft.com/office/drawing/2014/main" id="{F353B9F8-E1F4-3BFA-3005-FB2704CB8E96}"/>
              </a:ext>
            </a:extLst>
          </p:cNvPr>
          <p:cNvSpPr>
            <a:spLocks noGrp="1"/>
          </p:cNvSpPr>
          <p:nvPr>
            <p:ph idx="1"/>
          </p:nvPr>
        </p:nvSpPr>
        <p:spPr>
          <a:xfrm>
            <a:off x="1534694" y="1471448"/>
            <a:ext cx="6894603" cy="4867568"/>
          </a:xfrm>
        </p:spPr>
        <p:txBody>
          <a:bodyPr>
            <a:normAutofit/>
          </a:bodyPr>
          <a:lstStyle/>
          <a:p>
            <a:pPr>
              <a:lnSpc>
                <a:spcPct val="110000"/>
              </a:lnSpc>
            </a:pPr>
            <a:r>
              <a:rPr lang="en-US" sz="1300" b="0" i="0" dirty="0">
                <a:effectLst/>
                <a:latin typeface="Times New Roman" panose="02020603050405020304" pitchFamily="18" charset="0"/>
                <a:cs typeface="Times New Roman" panose="02020603050405020304" pitchFamily="18" charset="0"/>
              </a:rPr>
              <a:t>The dataset on the Paris 2024 Olympic Summer Games offers various insights into the </a:t>
            </a:r>
            <a:r>
              <a:rPr lang="en-US" sz="1300" dirty="0">
                <a:latin typeface="Times New Roman" panose="02020603050405020304" pitchFamily="18" charset="0"/>
                <a:cs typeface="Times New Roman" panose="02020603050405020304" pitchFamily="18" charset="0"/>
              </a:rPr>
              <a:t>famous </a:t>
            </a:r>
            <a:r>
              <a:rPr lang="en-US" sz="1300" b="0" i="0" dirty="0">
                <a:effectLst/>
                <a:latin typeface="Times New Roman" panose="02020603050405020304" pitchFamily="18" charset="0"/>
                <a:cs typeface="Times New Roman" panose="02020603050405020304" pitchFamily="18" charset="0"/>
              </a:rPr>
              <a:t>Olympics including different kinds of data for analytics and representation. </a:t>
            </a:r>
            <a:r>
              <a:rPr lang="en-US" sz="1300" b="0" i="0" dirty="0">
                <a:effectLst/>
                <a:latin typeface="Times New Roman" panose="02020603050405020304" pitchFamily="18" charset="0"/>
                <a:cs typeface="Times New Roman" panose="02020603050405020304" pitchFamily="18" charset="0"/>
                <a:hlinkClick r:id="rId2"/>
              </a:rPr>
              <a:t>https://github.com/deeksha7chauhan/Dv-Group_PPT</a:t>
            </a:r>
            <a:endParaRPr lang="en-US" sz="1300" b="0" i="0" dirty="0">
              <a:effectLst/>
              <a:latin typeface="Times New Roman" panose="02020603050405020304" pitchFamily="18" charset="0"/>
              <a:cs typeface="Times New Roman" panose="02020603050405020304" pitchFamily="18" charset="0"/>
            </a:endParaRPr>
          </a:p>
          <a:p>
            <a:pPr>
              <a:lnSpc>
                <a:spcPct val="110000"/>
              </a:lnSpc>
            </a:pPr>
            <a:r>
              <a:rPr lang="en-US" sz="1300" b="1" i="0" dirty="0">
                <a:effectLst/>
                <a:latin typeface="Times New Roman" panose="02020603050405020304" pitchFamily="18" charset="0"/>
                <a:cs typeface="Times New Roman" panose="02020603050405020304" pitchFamily="18" charset="0"/>
              </a:rPr>
              <a:t>Key Highlights: </a:t>
            </a:r>
          </a:p>
          <a:p>
            <a:pPr lvl="1">
              <a:lnSpc>
                <a:spcPct val="110000"/>
              </a:lnSpc>
              <a:buFont typeface="Courier New" panose="02070309020205020404" pitchFamily="49" charset="0"/>
              <a:buChar char="o"/>
            </a:pPr>
            <a:r>
              <a:rPr lang="en-US" sz="1300" b="0" i="0" dirty="0">
                <a:effectLst/>
                <a:latin typeface="Times New Roman" panose="02020603050405020304" pitchFamily="18" charset="0"/>
                <a:cs typeface="Times New Roman" panose="02020603050405020304" pitchFamily="18" charset="0"/>
              </a:rPr>
              <a:t>Athletes &amp; Teams: The behavior of the participants and the performance of their respective countries. </a:t>
            </a:r>
          </a:p>
          <a:p>
            <a:pPr lvl="1">
              <a:lnSpc>
                <a:spcPct val="110000"/>
              </a:lnSpc>
              <a:buFont typeface="Courier New" panose="02070309020205020404" pitchFamily="49" charset="0"/>
              <a:buChar char="o"/>
            </a:pPr>
            <a:r>
              <a:rPr lang="en-US" sz="1300" b="0" i="0" dirty="0">
                <a:effectLst/>
                <a:latin typeface="Times New Roman" panose="02020603050405020304" pitchFamily="18" charset="0"/>
                <a:cs typeface="Times New Roman" panose="02020603050405020304" pitchFamily="18" charset="0"/>
              </a:rPr>
              <a:t>Events &amp; Disciplines: Details concerning the sports, events and the calendar of the games. </a:t>
            </a:r>
          </a:p>
          <a:p>
            <a:pPr lvl="1">
              <a:lnSpc>
                <a:spcPct val="110000"/>
              </a:lnSpc>
              <a:buFont typeface="Courier New" panose="02070309020205020404" pitchFamily="49" charset="0"/>
              <a:buChar char="o"/>
            </a:pPr>
            <a:r>
              <a:rPr lang="en-US" sz="1300" b="0" i="0" dirty="0">
                <a:effectLst/>
                <a:latin typeface="Times New Roman" panose="02020603050405020304" pitchFamily="18" charset="0"/>
                <a:cs typeface="Times New Roman" panose="02020603050405020304" pitchFamily="18" charset="0"/>
              </a:rPr>
              <a:t>Medals: Separation of medal tally for the comparison of medal counts in other countries and other events.</a:t>
            </a:r>
          </a:p>
          <a:p>
            <a:pPr>
              <a:lnSpc>
                <a:spcPct val="110000"/>
              </a:lnSpc>
            </a:pPr>
            <a:r>
              <a:rPr lang="en-US" sz="1300" b="1" i="0" dirty="0">
                <a:effectLst/>
                <a:latin typeface="Times New Roman" panose="02020603050405020304" pitchFamily="18" charset="0"/>
                <a:cs typeface="Times New Roman" panose="02020603050405020304" pitchFamily="18" charset="0"/>
              </a:rPr>
              <a:t>Applications for Analysis: </a:t>
            </a:r>
          </a:p>
          <a:p>
            <a:pPr lvl="1">
              <a:lnSpc>
                <a:spcPct val="110000"/>
              </a:lnSpc>
            </a:pPr>
            <a:r>
              <a:rPr lang="en-US" sz="1300" b="0" i="0" dirty="0">
                <a:effectLst/>
                <a:latin typeface="Times New Roman" panose="02020603050405020304" pitchFamily="18" charset="0"/>
                <a:cs typeface="Times New Roman" panose="02020603050405020304" pitchFamily="18" charset="0"/>
              </a:rPr>
              <a:t>Medal trend and medal distribution by country. </a:t>
            </a:r>
          </a:p>
          <a:p>
            <a:pPr lvl="1">
              <a:lnSpc>
                <a:spcPct val="110000"/>
              </a:lnSpc>
            </a:pPr>
            <a:r>
              <a:rPr lang="en-US" sz="1300" b="0" i="0" dirty="0">
                <a:effectLst/>
                <a:latin typeface="Times New Roman" panose="02020603050405020304" pitchFamily="18" charset="0"/>
                <a:cs typeface="Times New Roman" panose="02020603050405020304" pitchFamily="18" charset="0"/>
              </a:rPr>
              <a:t>The analyses can include such distinctions as participation by sport or by athlete performance. </a:t>
            </a:r>
          </a:p>
          <a:p>
            <a:pPr lvl="1">
              <a:lnSpc>
                <a:spcPct val="110000"/>
              </a:lnSpc>
            </a:pPr>
            <a:r>
              <a:rPr lang="en-US" sz="1300" b="0" i="0" dirty="0">
                <a:effectLst/>
                <a:latin typeface="Times New Roman" panose="02020603050405020304" pitchFamily="18" charset="0"/>
                <a:cs typeface="Times New Roman" panose="02020603050405020304" pitchFamily="18" charset="0"/>
              </a:rPr>
              <a:t>Geographical representations of venues and distribution of event. </a:t>
            </a:r>
          </a:p>
          <a:p>
            <a:pPr>
              <a:lnSpc>
                <a:spcPct val="110000"/>
              </a:lnSpc>
            </a:pPr>
            <a:r>
              <a:rPr lang="en-US" sz="1300" b="0" i="0" dirty="0">
                <a:effectLst/>
                <a:latin typeface="Times New Roman" panose="02020603050405020304" pitchFamily="18" charset="0"/>
                <a:cs typeface="Times New Roman" panose="02020603050405020304" pitchFamily="18" charset="0"/>
              </a:rPr>
              <a:t>Sources: Paralympic Summer Games –</a:t>
            </a:r>
            <a:br>
              <a:rPr lang="en-US" sz="1300" b="0" i="0" dirty="0">
                <a:effectLst/>
                <a:latin typeface="Times New Roman" panose="02020603050405020304" pitchFamily="18" charset="0"/>
                <a:cs typeface="Times New Roman" panose="02020603050405020304" pitchFamily="18" charset="0"/>
              </a:rPr>
            </a:br>
            <a:r>
              <a:rPr lang="en-US" sz="1300" b="0" i="0" dirty="0">
                <a:effectLst/>
                <a:latin typeface="Times New Roman" panose="02020603050405020304" pitchFamily="18" charset="0"/>
                <a:cs typeface="Times New Roman" panose="02020603050405020304" pitchFamily="18" charset="0"/>
              </a:rPr>
              <a:t> </a:t>
            </a:r>
            <a:r>
              <a:rPr lang="en-US" sz="1300" b="0" i="0" dirty="0">
                <a:effectLst/>
                <a:latin typeface="Times New Roman" panose="02020603050405020304" pitchFamily="18" charset="0"/>
                <a:cs typeface="Times New Roman" panose="02020603050405020304" pitchFamily="18" charset="0"/>
                <a:hlinkClick r:id="rId3"/>
              </a:rPr>
              <a:t>https://www.kaggle.com/datasets/piterfm/paris-2024-olympic-summer-games/data</a:t>
            </a:r>
            <a:br>
              <a:rPr lang="en-US" sz="1400" b="0" i="0" dirty="0">
                <a:effectLst/>
                <a:latin typeface="Times New Roman" panose="02020603050405020304" pitchFamily="18" charset="0"/>
                <a:cs typeface="Times New Roman" panose="02020603050405020304" pitchFamily="18" charset="0"/>
              </a:rPr>
            </a:br>
            <a:endParaRPr lang="en-US" sz="1400" b="0" i="0" dirty="0">
              <a:effectLst/>
              <a:latin typeface="Times New Roman" panose="02020603050405020304" pitchFamily="18" charset="0"/>
              <a:cs typeface="Times New Roman" panose="02020603050405020304" pitchFamily="18" charset="0"/>
            </a:endParaRPr>
          </a:p>
          <a:p>
            <a:pPr>
              <a:lnSpc>
                <a:spcPct val="110000"/>
              </a:lnSpc>
            </a:pPr>
            <a:endParaRPr lang="en-US" sz="700" dirty="0"/>
          </a:p>
        </p:txBody>
      </p:sp>
      <p:pic>
        <p:nvPicPr>
          <p:cNvPr id="35" name="Graphic 34" descr="Statistics">
            <a:extLst>
              <a:ext uri="{FF2B5EF4-FFF2-40B4-BE49-F238E27FC236}">
                <a16:creationId xmlns:a16="http://schemas.microsoft.com/office/drawing/2014/main" id="{51E424BE-E8D4-AD68-1E53-7AEE7B967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4782" y="2257199"/>
            <a:ext cx="2926097" cy="2926097"/>
          </a:xfrm>
          <a:prstGeom prst="rect">
            <a:avLst/>
          </a:prstGeom>
        </p:spPr>
      </p:pic>
    </p:spTree>
    <p:extLst>
      <p:ext uri="{BB962C8B-B14F-4D97-AF65-F5344CB8AC3E}">
        <p14:creationId xmlns:p14="http://schemas.microsoft.com/office/powerpoint/2010/main" val="212323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FC18-F644-2D90-8416-DC6313120FDD}"/>
              </a:ext>
            </a:extLst>
          </p:cNvPr>
          <p:cNvSpPr>
            <a:spLocks noGrp="1"/>
          </p:cNvSpPr>
          <p:nvPr>
            <p:ph type="title"/>
          </p:nvPr>
        </p:nvSpPr>
        <p:spPr>
          <a:xfrm>
            <a:off x="1534695" y="197708"/>
            <a:ext cx="9520159" cy="1210962"/>
          </a:xfrm>
        </p:spPr>
        <p:txBody>
          <a:bodyPr>
            <a:normAutofit/>
          </a:bodyPr>
          <a:lstStyle/>
          <a:p>
            <a:r>
              <a:rPr lang="en-US" b="0" i="0" dirty="0">
                <a:effectLst/>
                <a:latin typeface="Times New Roman" panose="02020603050405020304" pitchFamily="18" charset="0"/>
                <a:cs typeface="Times New Roman" panose="02020603050405020304" pitchFamily="18" charset="0"/>
              </a:rPr>
              <a:t>Business Problem Objective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21A706-1BB3-B23B-74F0-CA6201BAEDAD}"/>
              </a:ext>
            </a:extLst>
          </p:cNvPr>
          <p:cNvSpPr>
            <a:spLocks noGrp="1"/>
          </p:cNvSpPr>
          <p:nvPr>
            <p:ph idx="1"/>
          </p:nvPr>
        </p:nvSpPr>
        <p:spPr>
          <a:xfrm>
            <a:off x="1534694" y="1408670"/>
            <a:ext cx="6804267" cy="4708351"/>
          </a:xfrm>
        </p:spPr>
        <p:txBody>
          <a:bodyPr>
            <a:noAutofit/>
          </a:bodyPr>
          <a:lstStyle/>
          <a:p>
            <a:pPr>
              <a:lnSpc>
                <a:spcPct val="110000"/>
              </a:lnSpc>
            </a:pPr>
            <a:r>
              <a:rPr lang="en-US" sz="1100" dirty="0">
                <a:latin typeface="Times New Roman" panose="02020603050405020304" pitchFamily="18" charset="0"/>
                <a:cs typeface="Times New Roman" panose="02020603050405020304" pitchFamily="18" charset="0"/>
              </a:rPr>
              <a:t>T</a:t>
            </a:r>
            <a:r>
              <a:rPr lang="en-US" sz="1100" b="0" i="0" dirty="0">
                <a:effectLst/>
                <a:latin typeface="Times New Roman" panose="02020603050405020304" pitchFamily="18" charset="0"/>
                <a:cs typeface="Times New Roman" panose="02020603050405020304" pitchFamily="18" charset="0"/>
              </a:rPr>
              <a:t>he project goal is to offer practical recommendations when analyzing and visualizing trends that characterize the Paris 2024 Olympics, specifically, athlete performance, event popularity, and geographic distributions for those who would like to be prepared accordingly to the event and who could become our target stakeholders, such as broadcasters, sponsors, organizers, and fans. </a:t>
            </a:r>
          </a:p>
          <a:p>
            <a:pPr>
              <a:lnSpc>
                <a:spcPct val="110000"/>
              </a:lnSpc>
            </a:pPr>
            <a:r>
              <a:rPr lang="en-US" sz="1100" b="1" i="0" dirty="0">
                <a:effectLst/>
                <a:latin typeface="Times New Roman" panose="02020603050405020304" pitchFamily="18" charset="0"/>
                <a:cs typeface="Times New Roman" panose="02020603050405020304" pitchFamily="18" charset="0"/>
              </a:rPr>
              <a:t>Problem Statement: </a:t>
            </a:r>
          </a:p>
          <a:p>
            <a:pPr lvl="1">
              <a:lnSpc>
                <a:spcPct val="110000"/>
              </a:lnSpc>
            </a:pPr>
            <a:r>
              <a:rPr lang="en-US" sz="1100" b="0" i="0" dirty="0">
                <a:effectLst/>
                <a:latin typeface="Times New Roman" panose="02020603050405020304" pitchFamily="18" charset="0"/>
                <a:cs typeface="Times New Roman" panose="02020603050405020304" pitchFamily="18" charset="0"/>
              </a:rPr>
              <a:t>In what way can our past knowledge help us predict future metals and show rivalry trends for Paris 2024?</a:t>
            </a:r>
          </a:p>
          <a:p>
            <a:pPr lvl="1">
              <a:lnSpc>
                <a:spcPct val="110000"/>
              </a:lnSpc>
            </a:pPr>
            <a:r>
              <a:rPr lang="en-US" sz="1100" b="0" i="0" dirty="0">
                <a:effectLst/>
                <a:latin typeface="Times New Roman" panose="02020603050405020304" pitchFamily="18" charset="0"/>
                <a:cs typeface="Times New Roman" panose="02020603050405020304" pitchFamily="18" charset="0"/>
              </a:rPr>
              <a:t>How could medal-winning patterns of previous Olympic games be helpfully applied to predict outcomes of the 2024 games? </a:t>
            </a:r>
          </a:p>
          <a:p>
            <a:pPr lvl="1">
              <a:lnSpc>
                <a:spcPct val="110000"/>
              </a:lnSpc>
            </a:pPr>
            <a:r>
              <a:rPr lang="en-US" sz="1100" b="0" i="0" dirty="0">
                <a:effectLst/>
                <a:latin typeface="Times New Roman" panose="02020603050405020304" pitchFamily="18" charset="0"/>
                <a:cs typeface="Times New Roman" panose="02020603050405020304" pitchFamily="18" charset="0"/>
              </a:rPr>
              <a:t>What are the most appealing sports and event to the various groups of fans and globalization aspects? </a:t>
            </a:r>
          </a:p>
          <a:p>
            <a:pPr lvl="1">
              <a:lnSpc>
                <a:spcPct val="110000"/>
              </a:lnSpc>
            </a:pPr>
            <a:r>
              <a:rPr lang="en-US" sz="1100" b="0" i="0" dirty="0">
                <a:effectLst/>
                <a:latin typeface="Times New Roman" panose="02020603050405020304" pitchFamily="18" charset="0"/>
                <a:cs typeface="Times New Roman" panose="02020603050405020304" pitchFamily="18" charset="0"/>
              </a:rPr>
              <a:t>In what way can venue data best fit into the attendance, broadcasting, and advertising mix? </a:t>
            </a:r>
          </a:p>
          <a:p>
            <a:pPr lvl="1">
              <a:lnSpc>
                <a:spcPct val="110000"/>
              </a:lnSpc>
            </a:pPr>
            <a:r>
              <a:rPr lang="en-US" sz="1100" b="0" i="0" dirty="0">
                <a:effectLst/>
                <a:latin typeface="Times New Roman" panose="02020603050405020304" pitchFamily="18" charset="0"/>
                <a:cs typeface="Times New Roman" panose="02020603050405020304" pitchFamily="18" charset="0"/>
              </a:rPr>
              <a:t>How can opportunities for sponsors to reach specific consumers by sport or region be defined? </a:t>
            </a:r>
          </a:p>
          <a:p>
            <a:pPr>
              <a:lnSpc>
                <a:spcPct val="110000"/>
              </a:lnSpc>
            </a:pPr>
            <a:r>
              <a:rPr lang="en-US" sz="1100" b="1" i="0" dirty="0">
                <a:effectLst/>
                <a:latin typeface="Times New Roman" panose="02020603050405020304" pitchFamily="18" charset="0"/>
                <a:cs typeface="Times New Roman" panose="02020603050405020304" pitchFamily="18" charset="0"/>
              </a:rPr>
              <a:t>Additional Relevance: </a:t>
            </a:r>
          </a:p>
          <a:p>
            <a:pPr lvl="1">
              <a:lnSpc>
                <a:spcPct val="110000"/>
              </a:lnSpc>
            </a:pPr>
            <a:r>
              <a:rPr lang="en-US" sz="1100" b="0" i="0" dirty="0">
                <a:effectLst/>
                <a:latin typeface="Times New Roman" panose="02020603050405020304" pitchFamily="18" charset="0"/>
                <a:cs typeface="Times New Roman" panose="02020603050405020304" pitchFamily="18" charset="0"/>
              </a:rPr>
              <a:t>Economic: Ensure that the sponsor gets their worth and achieve high reach during the events that attract high viewership. </a:t>
            </a:r>
          </a:p>
          <a:p>
            <a:pPr lvl="1">
              <a:lnSpc>
                <a:spcPct val="110000"/>
              </a:lnSpc>
            </a:pPr>
            <a:r>
              <a:rPr lang="en-US" sz="1100" b="0" i="0" dirty="0">
                <a:effectLst/>
                <a:latin typeface="Times New Roman" panose="02020603050405020304" pitchFamily="18" charset="0"/>
                <a:cs typeface="Times New Roman" panose="02020603050405020304" pitchFamily="18" charset="0"/>
              </a:rPr>
              <a:t>Geopolitical: Monitor shifting progression of the sports power balance between countries. </a:t>
            </a:r>
          </a:p>
          <a:p>
            <a:pPr lvl="1">
              <a:lnSpc>
                <a:spcPct val="110000"/>
              </a:lnSpc>
            </a:pPr>
            <a:r>
              <a:rPr lang="en-US" sz="1100" b="0" i="0" dirty="0">
                <a:effectLst/>
                <a:latin typeface="Times New Roman" panose="02020603050405020304" pitchFamily="18" charset="0"/>
                <a:cs typeface="Times New Roman" panose="02020603050405020304" pitchFamily="18" charset="0"/>
              </a:rPr>
              <a:t>Cultural: Consider regional interests in believing that no two sports are alike. </a:t>
            </a:r>
          </a:p>
          <a:p>
            <a:pPr lvl="1">
              <a:lnSpc>
                <a:spcPct val="110000"/>
              </a:lnSpc>
            </a:pPr>
            <a:r>
              <a:rPr lang="en-US" sz="1100" b="0" i="0" dirty="0">
                <a:effectLst/>
                <a:latin typeface="Times New Roman" panose="02020603050405020304" pitchFamily="18" charset="0"/>
                <a:cs typeface="Times New Roman" panose="02020603050405020304" pitchFamily="18" charset="0"/>
              </a:rPr>
              <a:t>This analysis should help to increase the Paris 2024 Olympics observed international success level of the sporting, cultural, and business event.</a:t>
            </a:r>
            <a:endParaRPr lang="en-US" sz="1100" dirty="0">
              <a:latin typeface="Times New Roman" panose="02020603050405020304" pitchFamily="18" charset="0"/>
              <a:cs typeface="Times New Roman" panose="02020603050405020304" pitchFamily="18" charset="0"/>
            </a:endParaRPr>
          </a:p>
        </p:txBody>
      </p:sp>
      <p:pic>
        <p:nvPicPr>
          <p:cNvPr id="5" name="Picture 4" descr="A close-up of a business case&#10;&#10;Description automatically generated">
            <a:extLst>
              <a:ext uri="{FF2B5EF4-FFF2-40B4-BE49-F238E27FC236}">
                <a16:creationId xmlns:a16="http://schemas.microsoft.com/office/drawing/2014/main" id="{37423EAE-6A68-78F9-4B6C-5954B4FFBB56}"/>
              </a:ext>
            </a:extLst>
          </p:cNvPr>
          <p:cNvPicPr>
            <a:picLocks noChangeAspect="1"/>
          </p:cNvPicPr>
          <p:nvPr/>
        </p:nvPicPr>
        <p:blipFill>
          <a:blip r:embed="rId2"/>
          <a:srcRect l="4952" r="-1" b="-1"/>
          <a:stretch/>
        </p:blipFill>
        <p:spPr>
          <a:xfrm>
            <a:off x="8338962" y="2913143"/>
            <a:ext cx="2926097" cy="1870643"/>
          </a:xfrm>
          <a:prstGeom prst="rect">
            <a:avLst/>
          </a:prstGeom>
        </p:spPr>
      </p:pic>
    </p:spTree>
    <p:extLst>
      <p:ext uri="{BB962C8B-B14F-4D97-AF65-F5344CB8AC3E}">
        <p14:creationId xmlns:p14="http://schemas.microsoft.com/office/powerpoint/2010/main" val="3921512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77980C74-AF2A-4450-847A-E743B22A2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4AC52-2992-6DCD-DE32-B0C90E829F51}"/>
              </a:ext>
            </a:extLst>
          </p:cNvPr>
          <p:cNvSpPr>
            <a:spLocks noGrp="1"/>
          </p:cNvSpPr>
          <p:nvPr>
            <p:ph type="title"/>
          </p:nvPr>
        </p:nvSpPr>
        <p:spPr>
          <a:xfrm>
            <a:off x="1534696" y="804520"/>
            <a:ext cx="9520158" cy="962496"/>
          </a:xfrm>
        </p:spPr>
        <p:txBody>
          <a:bodyPr vert="horz" lIns="91440" tIns="45720" rIns="91440" bIns="45720" rtlCol="0">
            <a:normAutofit/>
          </a:bodyPr>
          <a:lstStyle/>
          <a:p>
            <a:r>
              <a:rPr lang="en-US" dirty="0"/>
              <a:t>Business Questions</a:t>
            </a:r>
          </a:p>
        </p:txBody>
      </p:sp>
      <p:cxnSp>
        <p:nvCxnSpPr>
          <p:cNvPr id="49" name="Straight Connector 48">
            <a:extLst>
              <a:ext uri="{FF2B5EF4-FFF2-40B4-BE49-F238E27FC236}">
                <a16:creationId xmlns:a16="http://schemas.microsoft.com/office/drawing/2014/main" id="{E9CE1AD2-68C8-4D23-BCA6-A6714F325D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874" y="1996645"/>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a16="http://schemas.microsoft.com/office/drawing/2014/main" id="{698C92D5-DA82-49A4-B257-78C3125FA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13" name="Content Placeholder 2">
            <a:extLst>
              <a:ext uri="{FF2B5EF4-FFF2-40B4-BE49-F238E27FC236}">
                <a16:creationId xmlns:a16="http://schemas.microsoft.com/office/drawing/2014/main" id="{5800AEA8-E576-3FC5-A204-21445F1DCD8A}"/>
              </a:ext>
            </a:extLst>
          </p:cNvPr>
          <p:cNvGraphicFramePr>
            <a:graphicFrameLocks noGrp="1"/>
          </p:cNvGraphicFramePr>
          <p:nvPr>
            <p:ph idx="1"/>
            <p:extLst>
              <p:ext uri="{D42A27DB-BD31-4B8C-83A1-F6EECF244321}">
                <p14:modId xmlns:p14="http://schemas.microsoft.com/office/powerpoint/2010/main" val="20293371"/>
              </p:ext>
            </p:extLst>
          </p:nvPr>
        </p:nvGraphicFramePr>
        <p:xfrm>
          <a:off x="1130874" y="2019476"/>
          <a:ext cx="10013966" cy="4594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37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73" name="Rectangle 2072">
            <a:extLst>
              <a:ext uri="{FF2B5EF4-FFF2-40B4-BE49-F238E27FC236}">
                <a16:creationId xmlns:a16="http://schemas.microsoft.com/office/drawing/2014/main" id="{9B6A1B59-9557-46ED-AF15-9FA7811DC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xploratory Data Analysis (EDA) - 360DigiTMG">
            <a:extLst>
              <a:ext uri="{FF2B5EF4-FFF2-40B4-BE49-F238E27FC236}">
                <a16:creationId xmlns:a16="http://schemas.microsoft.com/office/drawing/2014/main" id="{2ABBA9BA-47C2-AF31-CEEE-34F80304006E}"/>
              </a:ext>
            </a:extLst>
          </p:cNvPr>
          <p:cNvPicPr>
            <a:picLocks noChangeAspect="1" noChangeArrowheads="1"/>
          </p:cNvPicPr>
          <p:nvPr/>
        </p:nvPicPr>
        <p:blipFill>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l="7113" r="-1" b="-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AFE24-CDDF-B7D0-BD8B-101D4F80E6F9}"/>
              </a:ext>
            </a:extLst>
          </p:cNvPr>
          <p:cNvSpPr>
            <a:spLocks noGrp="1"/>
          </p:cNvSpPr>
          <p:nvPr>
            <p:ph type="title"/>
          </p:nvPr>
        </p:nvSpPr>
        <p:spPr>
          <a:xfrm>
            <a:off x="1534696" y="804519"/>
            <a:ext cx="9520158" cy="1049235"/>
          </a:xfrm>
        </p:spPr>
        <p:txBody>
          <a:bodyPr>
            <a:normAutofit/>
          </a:bodyPr>
          <a:lstStyle/>
          <a:p>
            <a:r>
              <a:rPr lang="en-US" dirty="0">
                <a:latin typeface="Times New Roman" panose="02020603050405020304" pitchFamily="18" charset="0"/>
                <a:cs typeface="Times New Roman" panose="02020603050405020304" pitchFamily="18" charset="0"/>
              </a:rPr>
              <a:t>EDA</a:t>
            </a:r>
          </a:p>
        </p:txBody>
      </p:sp>
      <p:cxnSp>
        <p:nvCxnSpPr>
          <p:cNvPr id="2074" name="Straight Connector 2073">
            <a:extLst>
              <a:ext uri="{FF2B5EF4-FFF2-40B4-BE49-F238E27FC236}">
                <a16:creationId xmlns:a16="http://schemas.microsoft.com/office/drawing/2014/main" id="{84169457-B7C6-4D50-8B14-C9A3736238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2075" name="Rectangle 2074">
            <a:extLst>
              <a:ext uri="{FF2B5EF4-FFF2-40B4-BE49-F238E27FC236}">
                <a16:creationId xmlns:a16="http://schemas.microsoft.com/office/drawing/2014/main" id="{6E3BF814-708D-43D6-A62D-54B2DB14D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CA019B-45F1-3649-8CE0-2490F66C297D}"/>
              </a:ext>
            </a:extLst>
          </p:cNvPr>
          <p:cNvSpPr>
            <a:spLocks noGrp="1"/>
          </p:cNvSpPr>
          <p:nvPr>
            <p:ph idx="1"/>
          </p:nvPr>
        </p:nvSpPr>
        <p:spPr>
          <a:xfrm>
            <a:off x="1219199" y="1866141"/>
            <a:ext cx="10668001" cy="4248909"/>
          </a:xfrm>
        </p:spPr>
        <p:txBody>
          <a:bodyPr>
            <a:normAutofit fontScale="85000" lnSpcReduction="20000"/>
          </a:bodyPr>
          <a:lstStyle/>
          <a:p>
            <a:pPr>
              <a:lnSpc>
                <a:spcPct val="110000"/>
              </a:lnSpc>
            </a:pPr>
            <a:r>
              <a:rPr lang="en-US" sz="1500" b="1" i="0" dirty="0">
                <a:effectLst/>
                <a:latin typeface="Times New Roman" panose="02020603050405020304" pitchFamily="18" charset="0"/>
                <a:cs typeface="Times New Roman" panose="02020603050405020304" pitchFamily="18" charset="0"/>
              </a:rPr>
              <a:t>Objective: </a:t>
            </a:r>
            <a:r>
              <a:rPr lang="en-US" sz="1500" b="1"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To l</a:t>
            </a:r>
            <a:r>
              <a:rPr lang="en-US" sz="1500" b="0" i="0" dirty="0">
                <a:effectLst/>
                <a:latin typeface="Times New Roman" panose="02020603050405020304" pitchFamily="18" charset="0"/>
                <a:cs typeface="Times New Roman" panose="02020603050405020304" pitchFamily="18" charset="0"/>
              </a:rPr>
              <a:t>earn and deduce the patterns of involvement, medals achievement, and events attraction for Paris 2024 Olympics. </a:t>
            </a:r>
          </a:p>
          <a:p>
            <a:pPr>
              <a:lnSpc>
                <a:spcPct val="110000"/>
              </a:lnSpc>
            </a:pPr>
            <a:r>
              <a:rPr lang="en-US" sz="1500" b="1" i="0" dirty="0">
                <a:effectLst/>
                <a:latin typeface="Times New Roman" panose="02020603050405020304" pitchFamily="18" charset="0"/>
                <a:cs typeface="Times New Roman" panose="02020603050405020304" pitchFamily="18" charset="0"/>
              </a:rPr>
              <a:t>Libraries &amp; Analysis tools Used: </a:t>
            </a:r>
            <a:r>
              <a:rPr lang="en-US" sz="1500" b="0" i="0" dirty="0">
                <a:effectLst/>
                <a:latin typeface="Times New Roman" panose="02020603050405020304" pitchFamily="18" charset="0"/>
                <a:cs typeface="Times New Roman" panose="02020603050405020304" pitchFamily="18" charset="0"/>
              </a:rPr>
              <a:t>Pandas, NumPy, visualization from Matplotlib, Seaborn, and </a:t>
            </a:r>
            <a:r>
              <a:rPr lang="en-US" sz="1500" b="0" i="0" dirty="0" err="1">
                <a:effectLst/>
                <a:latin typeface="Times New Roman" panose="02020603050405020304" pitchFamily="18" charset="0"/>
                <a:cs typeface="Times New Roman" panose="02020603050405020304" pitchFamily="18" charset="0"/>
              </a:rPr>
              <a:t>Plotly</a:t>
            </a:r>
            <a:r>
              <a:rPr lang="en-US" sz="1500" b="0" i="0" dirty="0">
                <a:effectLst/>
                <a:latin typeface="Times New Roman" panose="02020603050405020304" pitchFamily="18" charset="0"/>
                <a:cs typeface="Times New Roman" panose="02020603050405020304" pitchFamily="18" charset="0"/>
              </a:rPr>
              <a:t>. </a:t>
            </a:r>
          </a:p>
          <a:p>
            <a:pPr>
              <a:lnSpc>
                <a:spcPct val="110000"/>
              </a:lnSpc>
            </a:pPr>
            <a:r>
              <a:rPr lang="en-US" sz="1500" b="1" i="0" dirty="0">
                <a:effectLst/>
                <a:latin typeface="Times New Roman" panose="02020603050405020304" pitchFamily="18" charset="0"/>
                <a:cs typeface="Times New Roman" panose="02020603050405020304" pitchFamily="18" charset="0"/>
              </a:rPr>
              <a:t>Data Acquisition: </a:t>
            </a:r>
            <a:r>
              <a:rPr lang="en-US" sz="1500" b="0" i="0" dirty="0">
                <a:effectLst/>
                <a:latin typeface="Times New Roman" panose="02020603050405020304" pitchFamily="18" charset="0"/>
                <a:cs typeface="Times New Roman" panose="02020603050405020304" pitchFamily="18" charset="0"/>
              </a:rPr>
              <a:t>Dataset obtained and extracted from Kaggle.</a:t>
            </a:r>
          </a:p>
          <a:p>
            <a:pPr>
              <a:lnSpc>
                <a:spcPct val="110000"/>
              </a:lnSpc>
            </a:pPr>
            <a:r>
              <a:rPr lang="en-US" sz="1500" b="1" i="0" dirty="0">
                <a:effectLst/>
                <a:latin typeface="Times New Roman" panose="02020603050405020304" pitchFamily="18" charset="0"/>
                <a:cs typeface="Times New Roman" panose="02020603050405020304" pitchFamily="18" charset="0"/>
              </a:rPr>
              <a:t>Data Cleaning: </a:t>
            </a:r>
            <a:r>
              <a:rPr lang="en-US" sz="1500" dirty="0">
                <a:latin typeface="Times New Roman" panose="02020603050405020304" pitchFamily="18" charset="0"/>
                <a:cs typeface="Times New Roman" panose="02020603050405020304" pitchFamily="18" charset="0"/>
              </a:rPr>
              <a:t>Identified </a:t>
            </a:r>
            <a:r>
              <a:rPr lang="en-US" sz="1500" b="0" i="0" dirty="0">
                <a:effectLst/>
                <a:latin typeface="Times New Roman" panose="02020603050405020304" pitchFamily="18" charset="0"/>
                <a:cs typeface="Times New Roman" panose="02020603050405020304" pitchFamily="18" charset="0"/>
              </a:rPr>
              <a:t>the presence of missing observations and treated them according to the columns’ mean/mode. Some entries were merged or excluded from the analysis due to their redundancy or being spam like. </a:t>
            </a:r>
          </a:p>
          <a:p>
            <a:pPr>
              <a:lnSpc>
                <a:spcPct val="110000"/>
              </a:lnSpc>
            </a:pPr>
            <a:r>
              <a:rPr lang="en-US" sz="1500" b="1" i="0" dirty="0">
                <a:effectLst/>
                <a:latin typeface="Times New Roman" panose="02020603050405020304" pitchFamily="18" charset="0"/>
                <a:cs typeface="Times New Roman" panose="02020603050405020304" pitchFamily="18" charset="0"/>
              </a:rPr>
              <a:t>EDA Steps: </a:t>
            </a:r>
          </a:p>
          <a:p>
            <a:pPr lvl="1">
              <a:lnSpc>
                <a:spcPct val="110000"/>
              </a:lnSpc>
            </a:pPr>
            <a:r>
              <a:rPr lang="en-US" sz="1500" b="0" i="0" dirty="0">
                <a:effectLst/>
                <a:latin typeface="Times New Roman" panose="02020603050405020304" pitchFamily="18" charset="0"/>
                <a:cs typeface="Times New Roman" panose="02020603050405020304" pitchFamily="18" charset="0"/>
              </a:rPr>
              <a:t>Athlete Analysis: Identified distributions of age, gender and country participation. </a:t>
            </a:r>
          </a:p>
          <a:p>
            <a:pPr lvl="1">
              <a:lnSpc>
                <a:spcPct val="110000"/>
              </a:lnSpc>
            </a:pPr>
            <a:r>
              <a:rPr lang="en-US" sz="1500" b="0" i="0" dirty="0">
                <a:effectLst/>
                <a:latin typeface="Times New Roman" panose="02020603050405020304" pitchFamily="18" charset="0"/>
                <a:cs typeface="Times New Roman" panose="02020603050405020304" pitchFamily="18" charset="0"/>
              </a:rPr>
              <a:t>Country Performance: Displayed medal tally in bar graphs employing the countries aspect of Olympics competition. </a:t>
            </a:r>
          </a:p>
          <a:p>
            <a:pPr lvl="1">
              <a:lnSpc>
                <a:spcPct val="110000"/>
              </a:lnSpc>
            </a:pPr>
            <a:r>
              <a:rPr lang="en-US" sz="1500" b="0" i="0" dirty="0">
                <a:effectLst/>
                <a:latin typeface="Times New Roman" panose="02020603050405020304" pitchFamily="18" charset="0"/>
                <a:cs typeface="Times New Roman" panose="02020603050405020304" pitchFamily="18" charset="0"/>
              </a:rPr>
              <a:t>Event Popularity: Standing down in order: Identified top events by participation rates. </a:t>
            </a:r>
          </a:p>
          <a:p>
            <a:pPr lvl="1">
              <a:lnSpc>
                <a:spcPct val="110000"/>
              </a:lnSpc>
            </a:pPr>
            <a:r>
              <a:rPr lang="en-US" sz="1500" b="0" i="0" dirty="0">
                <a:effectLst/>
                <a:latin typeface="Times New Roman" panose="02020603050405020304" pitchFamily="18" charset="0"/>
                <a:cs typeface="Times New Roman" panose="02020603050405020304" pitchFamily="18" charset="0"/>
              </a:rPr>
              <a:t>Geographic Insights: Generated maps with venues and medals illustrated on it. Emphasized on where the venues were and how many people could fit into each of them. </a:t>
            </a:r>
          </a:p>
          <a:p>
            <a:pPr lvl="1">
              <a:lnSpc>
                <a:spcPct val="110000"/>
              </a:lnSpc>
            </a:pPr>
            <a:r>
              <a:rPr lang="en-US" sz="1500" b="0" i="0" dirty="0">
                <a:effectLst/>
                <a:latin typeface="Times New Roman" panose="02020603050405020304" pitchFamily="18" charset="0"/>
                <a:cs typeface="Times New Roman" panose="02020603050405020304" pitchFamily="18" charset="0"/>
              </a:rPr>
              <a:t>Historical Comparisons: Making a comparison of annual medal winning tendency of top countries through the past Olympic Games. </a:t>
            </a:r>
          </a:p>
          <a:p>
            <a:pPr lvl="1">
              <a:lnSpc>
                <a:spcPct val="110000"/>
              </a:lnSpc>
            </a:pPr>
            <a:r>
              <a:rPr lang="en-US" sz="1500" b="0" i="0" dirty="0">
                <a:effectLst/>
                <a:latin typeface="Times New Roman" panose="02020603050405020304" pitchFamily="18" charset="0"/>
                <a:cs typeface="Times New Roman" panose="02020603050405020304" pitchFamily="18" charset="0"/>
              </a:rPr>
              <a:t>Key Visualizations: Heatmaps for medal distribution by the country and type of sport. Graphs which demonstrate changes in patterns at certain intervals. </a:t>
            </a:r>
          </a:p>
          <a:p>
            <a:pPr lvl="1">
              <a:lnSpc>
                <a:spcPct val="110000"/>
              </a:lnSpc>
            </a:pPr>
            <a:r>
              <a:rPr lang="en-US" sz="1500" b="0" i="0" dirty="0">
                <a:effectLst/>
                <a:latin typeface="Times New Roman" panose="02020603050405020304" pitchFamily="18" charset="0"/>
                <a:cs typeface="Times New Roman" panose="02020603050405020304" pitchFamily="18" charset="0"/>
              </a:rPr>
              <a:t>Maps of event places. </a:t>
            </a:r>
          </a:p>
          <a:p>
            <a:pPr lvl="1">
              <a:lnSpc>
                <a:spcPct val="110000"/>
              </a:lnSpc>
            </a:pPr>
            <a:r>
              <a:rPr lang="en-US" sz="1500" b="0" i="0" dirty="0">
                <a:effectLst/>
                <a:latin typeface="Times New Roman" panose="02020603050405020304" pitchFamily="18" charset="0"/>
                <a:cs typeface="Times New Roman" panose="02020603050405020304" pitchFamily="18" charset="0"/>
              </a:rPr>
              <a:t>Insights: The performance records of dominant countries are apparent in a certain type of sporting disciplines. </a:t>
            </a:r>
            <a:br>
              <a:rPr lang="en-US" sz="1100" b="0" i="0" dirty="0">
                <a:effectLst/>
                <a:latin typeface="Times New Roman" panose="02020603050405020304" pitchFamily="18" charset="0"/>
                <a:cs typeface="Times New Roman" panose="02020603050405020304" pitchFamily="18" charset="0"/>
              </a:rPr>
            </a:br>
            <a:endParaRPr lang="en-US" sz="1100" b="0" i="0" dirty="0">
              <a:effectLst/>
              <a:latin typeface="Times New Roman" panose="02020603050405020304" pitchFamily="18" charset="0"/>
              <a:cs typeface="Times New Roman" panose="02020603050405020304" pitchFamily="18" charset="0"/>
            </a:endParaRPr>
          </a:p>
          <a:p>
            <a:pPr>
              <a:lnSpc>
                <a:spcPct val="110000"/>
              </a:lnSpc>
            </a:pPr>
            <a:endParaRPr lang="en-US" sz="600" dirty="0"/>
          </a:p>
        </p:txBody>
      </p:sp>
      <p:pic>
        <p:nvPicPr>
          <p:cNvPr id="2076" name="Picture 2075">
            <a:extLst>
              <a:ext uri="{FF2B5EF4-FFF2-40B4-BE49-F238E27FC236}">
                <a16:creationId xmlns:a16="http://schemas.microsoft.com/office/drawing/2014/main" id="{80C0F1BA-2DF1-4BA9-985B-1A0126C6A6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077" name="Straight Connector 2076">
            <a:extLst>
              <a:ext uri="{FF2B5EF4-FFF2-40B4-BE49-F238E27FC236}">
                <a16:creationId xmlns:a16="http://schemas.microsoft.com/office/drawing/2014/main" id="{DB4CC650-F3AE-47ED-96D9-DD4CB94CA8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15426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0E8D-1400-8DCE-7FAB-A38EB50A71E5}"/>
              </a:ext>
            </a:extLst>
          </p:cNvPr>
          <p:cNvSpPr>
            <a:spLocks noGrp="1"/>
          </p:cNvSpPr>
          <p:nvPr>
            <p:ph type="title"/>
          </p:nvPr>
        </p:nvSpPr>
        <p:spPr>
          <a:xfrm>
            <a:off x="234778" y="0"/>
            <a:ext cx="2434281" cy="407773"/>
          </a:xfrm>
        </p:spPr>
        <p:txBody>
          <a:bodyPr>
            <a:noAutofit/>
          </a:bodyPr>
          <a:lstStyle/>
          <a:p>
            <a:r>
              <a:rPr lang="en-US" sz="1600" b="1" dirty="0"/>
              <a:t>EDA steps:</a:t>
            </a:r>
          </a:p>
        </p:txBody>
      </p:sp>
      <p:pic>
        <p:nvPicPr>
          <p:cNvPr id="5" name="Content Placeholder 4" descr="A screenshot of a computer program&#10;&#10;Description automatically generated">
            <a:extLst>
              <a:ext uri="{FF2B5EF4-FFF2-40B4-BE49-F238E27FC236}">
                <a16:creationId xmlns:a16="http://schemas.microsoft.com/office/drawing/2014/main" id="{901A7334-194D-ADC8-22F5-978E6506F98B}"/>
              </a:ext>
            </a:extLst>
          </p:cNvPr>
          <p:cNvPicPr>
            <a:picLocks noGrp="1" noChangeAspect="1"/>
          </p:cNvPicPr>
          <p:nvPr>
            <p:ph idx="1"/>
          </p:nvPr>
        </p:nvPicPr>
        <p:blipFill>
          <a:blip r:embed="rId2"/>
          <a:stretch>
            <a:fillRect/>
          </a:stretch>
        </p:blipFill>
        <p:spPr>
          <a:xfrm>
            <a:off x="186624" y="775500"/>
            <a:ext cx="2881938" cy="2838735"/>
          </a:xfrm>
        </p:spPr>
      </p:pic>
      <p:pic>
        <p:nvPicPr>
          <p:cNvPr id="7" name="Picture 6" descr="A screen shot of a computer code&#10;&#10;Description automatically generated">
            <a:extLst>
              <a:ext uri="{FF2B5EF4-FFF2-40B4-BE49-F238E27FC236}">
                <a16:creationId xmlns:a16="http://schemas.microsoft.com/office/drawing/2014/main" id="{FE5537DC-1A41-0AD4-10AE-96EC4B10CB1B}"/>
              </a:ext>
            </a:extLst>
          </p:cNvPr>
          <p:cNvPicPr>
            <a:picLocks noChangeAspect="1"/>
          </p:cNvPicPr>
          <p:nvPr/>
        </p:nvPicPr>
        <p:blipFill>
          <a:blip r:embed="rId3"/>
          <a:stretch>
            <a:fillRect/>
          </a:stretch>
        </p:blipFill>
        <p:spPr>
          <a:xfrm>
            <a:off x="186624" y="4525182"/>
            <a:ext cx="6734432" cy="1557318"/>
          </a:xfrm>
          <a:prstGeom prst="rect">
            <a:avLst/>
          </a:prstGeom>
        </p:spPr>
      </p:pic>
      <p:sp>
        <p:nvSpPr>
          <p:cNvPr id="8" name="TextBox 7">
            <a:extLst>
              <a:ext uri="{FF2B5EF4-FFF2-40B4-BE49-F238E27FC236}">
                <a16:creationId xmlns:a16="http://schemas.microsoft.com/office/drawing/2014/main" id="{468D4354-8F61-4BD4-46F3-449D2787C68E}"/>
              </a:ext>
            </a:extLst>
          </p:cNvPr>
          <p:cNvSpPr txBox="1"/>
          <p:nvPr/>
        </p:nvSpPr>
        <p:spPr>
          <a:xfrm>
            <a:off x="142264" y="3957027"/>
            <a:ext cx="2619307" cy="369332"/>
          </a:xfrm>
          <a:prstGeom prst="rect">
            <a:avLst/>
          </a:prstGeom>
          <a:noFill/>
        </p:spPr>
        <p:txBody>
          <a:bodyPr wrap="square" rtlCol="0">
            <a:spAutoFit/>
          </a:bodyPr>
          <a:lstStyle/>
          <a:p>
            <a:r>
              <a:rPr lang="en-US" dirty="0"/>
              <a:t>Preprocessing</a:t>
            </a:r>
          </a:p>
        </p:txBody>
      </p:sp>
      <p:sp>
        <p:nvSpPr>
          <p:cNvPr id="9" name="TextBox 8">
            <a:extLst>
              <a:ext uri="{FF2B5EF4-FFF2-40B4-BE49-F238E27FC236}">
                <a16:creationId xmlns:a16="http://schemas.microsoft.com/office/drawing/2014/main" id="{3CAB4CD2-9455-7F29-82E7-4766B61A8569}"/>
              </a:ext>
            </a:extLst>
          </p:cNvPr>
          <p:cNvSpPr txBox="1"/>
          <p:nvPr/>
        </p:nvSpPr>
        <p:spPr>
          <a:xfrm>
            <a:off x="186624" y="513890"/>
            <a:ext cx="3119529" cy="261610"/>
          </a:xfrm>
          <a:prstGeom prst="rect">
            <a:avLst/>
          </a:prstGeom>
          <a:noFill/>
        </p:spPr>
        <p:txBody>
          <a:bodyPr wrap="square" rtlCol="0">
            <a:spAutoFit/>
          </a:bodyPr>
          <a:lstStyle/>
          <a:p>
            <a:r>
              <a:rPr lang="en-US" sz="1100" dirty="0"/>
              <a:t>Check for missing values</a:t>
            </a:r>
          </a:p>
        </p:txBody>
      </p:sp>
      <p:pic>
        <p:nvPicPr>
          <p:cNvPr id="11" name="Picture 10" descr="A screen shot of a computer program&#10;&#10;Description automatically generated">
            <a:extLst>
              <a:ext uri="{FF2B5EF4-FFF2-40B4-BE49-F238E27FC236}">
                <a16:creationId xmlns:a16="http://schemas.microsoft.com/office/drawing/2014/main" id="{C4945021-8977-79BC-A7BF-3B10E3B57FBC}"/>
              </a:ext>
            </a:extLst>
          </p:cNvPr>
          <p:cNvPicPr>
            <a:picLocks noChangeAspect="1"/>
          </p:cNvPicPr>
          <p:nvPr/>
        </p:nvPicPr>
        <p:blipFill>
          <a:blip r:embed="rId4"/>
          <a:stretch>
            <a:fillRect/>
          </a:stretch>
        </p:blipFill>
        <p:spPr>
          <a:xfrm>
            <a:off x="4114799" y="513890"/>
            <a:ext cx="7772400" cy="3812469"/>
          </a:xfrm>
          <a:prstGeom prst="rect">
            <a:avLst/>
          </a:prstGeom>
        </p:spPr>
      </p:pic>
      <p:sp>
        <p:nvSpPr>
          <p:cNvPr id="13" name="TextBox 12">
            <a:extLst>
              <a:ext uri="{FF2B5EF4-FFF2-40B4-BE49-F238E27FC236}">
                <a16:creationId xmlns:a16="http://schemas.microsoft.com/office/drawing/2014/main" id="{7CE7842E-A29D-7F9F-79A9-FD0AC26C1A8F}"/>
              </a:ext>
            </a:extLst>
          </p:cNvPr>
          <p:cNvSpPr txBox="1"/>
          <p:nvPr/>
        </p:nvSpPr>
        <p:spPr>
          <a:xfrm>
            <a:off x="4114799" y="203886"/>
            <a:ext cx="5869459" cy="523220"/>
          </a:xfrm>
          <a:prstGeom prst="rect">
            <a:avLst/>
          </a:prstGeom>
          <a:noFill/>
        </p:spPr>
        <p:txBody>
          <a:bodyPr wrap="square" rtlCol="0">
            <a:spAutoFit/>
          </a:bodyPr>
          <a:lstStyle/>
          <a:p>
            <a:r>
              <a:rPr lang="en-US" sz="1400" b="1" dirty="0">
                <a:effectLst/>
                <a:latin typeface="Times New Roman" panose="02020603050405020304" pitchFamily="18" charset="0"/>
                <a:cs typeface="Times New Roman" panose="02020603050405020304" pitchFamily="18" charset="0"/>
              </a:rPr>
              <a:t>What are the countries with the most athletes?</a:t>
            </a:r>
          </a:p>
          <a:p>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869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DFC2-D1C3-CE4A-9FB3-742DB2CD468C}"/>
              </a:ext>
            </a:extLst>
          </p:cNvPr>
          <p:cNvSpPr>
            <a:spLocks noGrp="1"/>
          </p:cNvSpPr>
          <p:nvPr>
            <p:ph type="title"/>
          </p:nvPr>
        </p:nvSpPr>
        <p:spPr/>
        <p:txBody>
          <a:bodyPr/>
          <a:lstStyle/>
          <a:p>
            <a:endParaRPr lang="en-US"/>
          </a:p>
        </p:txBody>
      </p:sp>
      <p:pic>
        <p:nvPicPr>
          <p:cNvPr id="5" name="Content Placeholder 4" descr="A map of the world&#10;&#10;Description automatically generated">
            <a:extLst>
              <a:ext uri="{FF2B5EF4-FFF2-40B4-BE49-F238E27FC236}">
                <a16:creationId xmlns:a16="http://schemas.microsoft.com/office/drawing/2014/main" id="{01573603-7C30-EF35-F6E6-6AB4541EA502}"/>
              </a:ext>
            </a:extLst>
          </p:cNvPr>
          <p:cNvPicPr>
            <a:picLocks noGrp="1" noChangeAspect="1"/>
          </p:cNvPicPr>
          <p:nvPr>
            <p:ph idx="1"/>
          </p:nvPr>
        </p:nvPicPr>
        <p:blipFill>
          <a:blip r:embed="rId2"/>
          <a:stretch>
            <a:fillRect/>
          </a:stretch>
        </p:blipFill>
        <p:spPr>
          <a:xfrm>
            <a:off x="222422" y="247134"/>
            <a:ext cx="10832432" cy="5696465"/>
          </a:xfrm>
        </p:spPr>
      </p:pic>
    </p:spTree>
    <p:extLst>
      <p:ext uri="{BB962C8B-B14F-4D97-AF65-F5344CB8AC3E}">
        <p14:creationId xmlns:p14="http://schemas.microsoft.com/office/powerpoint/2010/main" val="372537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D33E4432-019D-7F7E-3617-DB478B4282B6}"/>
              </a:ext>
            </a:extLst>
          </p:cNvPr>
          <p:cNvPicPr>
            <a:picLocks noChangeAspect="1"/>
          </p:cNvPicPr>
          <p:nvPr/>
        </p:nvPicPr>
        <p:blipFill>
          <a:blip r:embed="rId2"/>
          <a:srcRect r="1334"/>
          <a:stretch/>
        </p:blipFill>
        <p:spPr>
          <a:xfrm>
            <a:off x="20" y="10"/>
            <a:ext cx="12191980" cy="6857990"/>
          </a:xfrm>
          <a:prstGeom prst="rect">
            <a:avLst/>
          </a:prstGeom>
        </p:spPr>
      </p:pic>
    </p:spTree>
    <p:extLst>
      <p:ext uri="{BB962C8B-B14F-4D97-AF65-F5344CB8AC3E}">
        <p14:creationId xmlns:p14="http://schemas.microsoft.com/office/powerpoint/2010/main" val="23892066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V-ppt" id="{225082A6-4140-FB47-B224-C93C24C02C2C}" vid="{E0514C9B-205C-FE43-B8C2-7DA71129F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2517</TotalTime>
  <Words>1596</Words>
  <Application>Microsoft Macintosh PowerPoint</Application>
  <PresentationFormat>Widescreen</PresentationFormat>
  <Paragraphs>116</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Courier New</vt:lpstr>
      <vt:lpstr>Palatino Linotype</vt:lpstr>
      <vt:lpstr>Times New Roman</vt:lpstr>
      <vt:lpstr>Gallery</vt:lpstr>
      <vt:lpstr>The Paris 2024 Olympic Summer Games   (Group 04) Final Group Project Presentation</vt:lpstr>
      <vt:lpstr>About the Project</vt:lpstr>
      <vt:lpstr>DATASET DESCRIPTION</vt:lpstr>
      <vt:lpstr>Business Problem Objective</vt:lpstr>
      <vt:lpstr>Business Questions</vt:lpstr>
      <vt:lpstr>EDA</vt:lpstr>
      <vt:lpstr>EDA steps:</vt:lpstr>
      <vt:lpstr>PowerPoint Presentation</vt:lpstr>
      <vt:lpstr>PowerPoint Presentation</vt:lpstr>
      <vt:lpstr>Advance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Deeksha Chauhan</dc:creator>
  <cp:lastModifiedBy>Gayatri P</cp:lastModifiedBy>
  <cp:revision>4</cp:revision>
  <dcterms:created xsi:type="dcterms:W3CDTF">2024-12-02T03:18:44Z</dcterms:created>
  <dcterms:modified xsi:type="dcterms:W3CDTF">2024-12-04T00:06:47Z</dcterms:modified>
</cp:coreProperties>
</file>